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59" r:id="rId4"/>
    <p:sldId id="263" r:id="rId5"/>
    <p:sldId id="275" r:id="rId6"/>
    <p:sldId id="277" r:id="rId7"/>
    <p:sldId id="281" r:id="rId8"/>
    <p:sldId id="280" r:id="rId9"/>
    <p:sldId id="264" r:id="rId10"/>
    <p:sldId id="265" r:id="rId11"/>
    <p:sldId id="266" r:id="rId12"/>
    <p:sldId id="262" r:id="rId13"/>
    <p:sldId id="269" r:id="rId14"/>
    <p:sldId id="267" r:id="rId15"/>
    <p:sldId id="274" r:id="rId16"/>
    <p:sldId id="270" r:id="rId17"/>
    <p:sldId id="271" r:id="rId18"/>
    <p:sldId id="276" r:id="rId19"/>
    <p:sldId id="272" r:id="rId20"/>
    <p:sldId id="268" r:id="rId21"/>
    <p:sldId id="273" r:id="rId22"/>
  </p:sldIdLst>
  <p:sldSz cx="12192000" cy="6858000"/>
  <p:notesSz cx="6858000" cy="9144000"/>
  <p:embeddedFontLst>
    <p:embeddedFont>
      <p:font typeface="Blackadder ITC" panose="04020505051007020D02" pitchFamily="82" charset="0"/>
      <p:regular r:id="rId23"/>
    </p:embeddedFon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Calibri Light" panose="020F0302020204030204" pitchFamily="34" charset="0"/>
      <p:regular r:id="rId28"/>
      <p:italic r:id="rId29"/>
    </p:embeddedFont>
    <p:embeddedFont>
      <p:font typeface="微軟正黑體" panose="020B0604030504040204" pitchFamily="34" charset="-120"/>
      <p:regular r:id="rId30"/>
      <p:bold r:id="rId31"/>
    </p:embeddedFont>
  </p:embeddedFontLst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166D757-672C-4105-B4D3-E8505EFDE637}" type="doc">
      <dgm:prSet loTypeId="urn:microsoft.com/office/officeart/2008/layout/Lined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C51D7487-479D-45A3-A6CC-CCCA0C0545E9}">
      <dgm:prSet custT="1"/>
      <dgm:spPr/>
      <dgm:t>
        <a:bodyPr/>
        <a:lstStyle/>
        <a:p>
          <a:r>
            <a:rPr lang="zh-TW" sz="3600" dirty="0">
              <a:latin typeface="微軟正黑體" panose="020B0604030504040204" pitchFamily="34" charset="-120"/>
              <a:ea typeface="微軟正黑體" panose="020B0604030504040204" pitchFamily="34" charset="-120"/>
            </a:rPr>
            <a:t>投資標的</a:t>
          </a:r>
          <a:r>
            <a:rPr lang="en-US" sz="3600" dirty="0">
              <a:latin typeface="微軟正黑體" panose="020B0604030504040204" pitchFamily="34" charset="-120"/>
              <a:ea typeface="微軟正黑體" panose="020B0604030504040204" pitchFamily="34" charset="-120"/>
            </a:rPr>
            <a:t>:</a:t>
          </a:r>
          <a:r>
            <a:rPr lang="zh-TW" sz="3600" dirty="0">
              <a:latin typeface="微軟正黑體" panose="020B0604030504040204" pitchFamily="34" charset="-120"/>
              <a:ea typeface="微軟正黑體" panose="020B0604030504040204" pitchFamily="34" charset="-120"/>
            </a:rPr>
            <a:t>歐元日</a:t>
          </a:r>
          <a:r>
            <a:rPr lang="en-US" sz="3600" dirty="0">
              <a:latin typeface="微軟正黑體" panose="020B0604030504040204" pitchFamily="34" charset="-120"/>
              <a:ea typeface="微軟正黑體" panose="020B0604030504040204" pitchFamily="34" charset="-120"/>
            </a:rPr>
            <a:t>K</a:t>
          </a:r>
        </a:p>
      </dgm:t>
    </dgm:pt>
    <dgm:pt modelId="{2CEA21AF-05E7-4BD7-A4A6-615755956FCF}" type="parTrans" cxnId="{5B6BB068-ED9C-4B23-B28B-19A435DE308B}">
      <dgm:prSet/>
      <dgm:spPr/>
      <dgm:t>
        <a:bodyPr/>
        <a:lstStyle/>
        <a:p>
          <a:endParaRPr lang="en-US"/>
        </a:p>
      </dgm:t>
    </dgm:pt>
    <dgm:pt modelId="{D9297CC1-87FC-4463-BEE0-BBED48354254}" type="sibTrans" cxnId="{5B6BB068-ED9C-4B23-B28B-19A435DE308B}">
      <dgm:prSet/>
      <dgm:spPr/>
      <dgm:t>
        <a:bodyPr/>
        <a:lstStyle/>
        <a:p>
          <a:endParaRPr lang="en-US"/>
        </a:p>
      </dgm:t>
    </dgm:pt>
    <dgm:pt modelId="{553307EC-7487-4DC1-B928-3F760FE8D30A}">
      <dgm:prSet custT="1"/>
      <dgm:spPr/>
      <dgm:t>
        <a:bodyPr/>
        <a:lstStyle/>
        <a:p>
          <a:r>
            <a:rPr lang="zh-TW" sz="32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最佳化</a:t>
          </a:r>
          <a:r>
            <a:rPr lang="zh-TW" altLang="en-US" sz="32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期間：</a:t>
          </a:r>
          <a:r>
            <a:rPr lang="en-US" sz="32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2009/1/1~2013/12/31</a:t>
          </a:r>
        </a:p>
      </dgm:t>
    </dgm:pt>
    <dgm:pt modelId="{B4D5C4BE-EC60-44A4-B65A-C8CEF5E86B0B}" type="parTrans" cxnId="{9FDA5953-7F50-4C66-9B7D-156E35EF3B28}">
      <dgm:prSet/>
      <dgm:spPr/>
      <dgm:t>
        <a:bodyPr/>
        <a:lstStyle/>
        <a:p>
          <a:endParaRPr lang="en-US"/>
        </a:p>
      </dgm:t>
    </dgm:pt>
    <dgm:pt modelId="{F2B203CA-CC18-4EC9-9344-CBBE337A2F50}" type="sibTrans" cxnId="{9FDA5953-7F50-4C66-9B7D-156E35EF3B28}">
      <dgm:prSet/>
      <dgm:spPr/>
      <dgm:t>
        <a:bodyPr/>
        <a:lstStyle/>
        <a:p>
          <a:endParaRPr lang="en-US"/>
        </a:p>
      </dgm:t>
    </dgm:pt>
    <dgm:pt modelId="{69B89FE9-2FF3-406C-91E3-03C878C3403B}">
      <dgm:prSet custT="1"/>
      <dgm:spPr/>
      <dgm:t>
        <a:bodyPr/>
        <a:lstStyle/>
        <a:p>
          <a:r>
            <a:rPr lang="zh-TW" sz="32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回測時間</a:t>
          </a:r>
          <a:r>
            <a:rPr lang="zh-TW" altLang="en-US" sz="32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：</a:t>
          </a:r>
          <a:r>
            <a:rPr lang="en-US" sz="32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2008/1/2~2015/10/31</a:t>
          </a:r>
        </a:p>
      </dgm:t>
    </dgm:pt>
    <dgm:pt modelId="{DA68AC33-804F-46BD-8872-F0F9AD634954}" type="parTrans" cxnId="{04236F01-0A2D-44FB-8D54-9475D98E23E2}">
      <dgm:prSet/>
      <dgm:spPr/>
      <dgm:t>
        <a:bodyPr/>
        <a:lstStyle/>
        <a:p>
          <a:endParaRPr lang="en-US"/>
        </a:p>
      </dgm:t>
    </dgm:pt>
    <dgm:pt modelId="{4208D60B-F23D-4F96-863F-B318317D2FEB}" type="sibTrans" cxnId="{04236F01-0A2D-44FB-8D54-9475D98E23E2}">
      <dgm:prSet/>
      <dgm:spPr/>
      <dgm:t>
        <a:bodyPr/>
        <a:lstStyle/>
        <a:p>
          <a:endParaRPr lang="en-US"/>
        </a:p>
      </dgm:t>
    </dgm:pt>
    <dgm:pt modelId="{37F4302B-0E14-47A1-9817-C70D64D19D62}">
      <dgm:prSet custT="1"/>
      <dgm:spPr/>
      <dgm:t>
        <a:bodyPr/>
        <a:lstStyle/>
        <a:p>
          <a:r>
            <a:rPr lang="zh-TW" sz="32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滑價</a:t>
          </a:r>
          <a:r>
            <a:rPr lang="zh-TW" altLang="en-US" sz="32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：納入手續費設定</a:t>
          </a:r>
          <a:r>
            <a:rPr lang="en-US" altLang="zh-TW" sz="32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(</a:t>
          </a:r>
          <a:r>
            <a:rPr lang="zh-TW" altLang="en-US" sz="32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共</a:t>
          </a:r>
          <a:r>
            <a:rPr lang="en-US" altLang="zh-TW" sz="32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$37.5</a:t>
          </a:r>
          <a:r>
            <a:rPr lang="zh-TW" altLang="en-US" sz="32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單邊）</a:t>
          </a:r>
          <a:endParaRPr lang="en-US" sz="32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微軟正黑體" panose="020B0604030504040204" pitchFamily="34" charset="-120"/>
            <a:ea typeface="微軟正黑體" panose="020B0604030504040204" pitchFamily="34" charset="-120"/>
            <a:cs typeface="+mn-cs"/>
          </a:endParaRPr>
        </a:p>
      </dgm:t>
    </dgm:pt>
    <dgm:pt modelId="{E6880D36-2B03-4AAA-A3EF-D60F97572651}" type="parTrans" cxnId="{96F50EA3-97F5-48A7-8ACF-5FE98653830B}">
      <dgm:prSet/>
      <dgm:spPr/>
      <dgm:t>
        <a:bodyPr/>
        <a:lstStyle/>
        <a:p>
          <a:endParaRPr lang="en-US"/>
        </a:p>
      </dgm:t>
    </dgm:pt>
    <dgm:pt modelId="{DDBACCE4-5231-46D7-AD29-523A58C16AF3}" type="sibTrans" cxnId="{96F50EA3-97F5-48A7-8ACF-5FE98653830B}">
      <dgm:prSet/>
      <dgm:spPr/>
      <dgm:t>
        <a:bodyPr/>
        <a:lstStyle/>
        <a:p>
          <a:endParaRPr lang="en-US"/>
        </a:p>
      </dgm:t>
    </dgm:pt>
    <dgm:pt modelId="{5DDD8F77-5812-4760-9D51-80A4F87A456D}" type="pres">
      <dgm:prSet presAssocID="{B166D757-672C-4105-B4D3-E8505EFDE637}" presName="vert0" presStyleCnt="0">
        <dgm:presLayoutVars>
          <dgm:dir/>
          <dgm:animOne val="branch"/>
          <dgm:animLvl val="lvl"/>
        </dgm:presLayoutVars>
      </dgm:prSet>
      <dgm:spPr/>
    </dgm:pt>
    <dgm:pt modelId="{8854041B-5852-42E5-A15B-23158AB14657}" type="pres">
      <dgm:prSet presAssocID="{C51D7487-479D-45A3-A6CC-CCCA0C0545E9}" presName="thickLine" presStyleLbl="alignNode1" presStyleIdx="0" presStyleCnt="4"/>
      <dgm:spPr/>
    </dgm:pt>
    <dgm:pt modelId="{DF022545-5079-48F0-B11D-602F6E71BB98}" type="pres">
      <dgm:prSet presAssocID="{C51D7487-479D-45A3-A6CC-CCCA0C0545E9}" presName="horz1" presStyleCnt="0"/>
      <dgm:spPr/>
    </dgm:pt>
    <dgm:pt modelId="{9C7EC541-54D8-4847-A58E-210C9BFA99EC}" type="pres">
      <dgm:prSet presAssocID="{C51D7487-479D-45A3-A6CC-CCCA0C0545E9}" presName="tx1" presStyleLbl="revTx" presStyleIdx="0" presStyleCnt="4"/>
      <dgm:spPr/>
    </dgm:pt>
    <dgm:pt modelId="{F3B6BBCC-E94B-4BE0-85C0-D3133B13E351}" type="pres">
      <dgm:prSet presAssocID="{C51D7487-479D-45A3-A6CC-CCCA0C0545E9}" presName="vert1" presStyleCnt="0"/>
      <dgm:spPr/>
    </dgm:pt>
    <dgm:pt modelId="{B4102B0F-6BE1-47BA-A553-1981689D16A6}" type="pres">
      <dgm:prSet presAssocID="{553307EC-7487-4DC1-B928-3F760FE8D30A}" presName="thickLine" presStyleLbl="alignNode1" presStyleIdx="1" presStyleCnt="4"/>
      <dgm:spPr/>
    </dgm:pt>
    <dgm:pt modelId="{6492F490-4891-4D67-8930-5DA3C7E71C56}" type="pres">
      <dgm:prSet presAssocID="{553307EC-7487-4DC1-B928-3F760FE8D30A}" presName="horz1" presStyleCnt="0"/>
      <dgm:spPr/>
    </dgm:pt>
    <dgm:pt modelId="{7FEA0D4C-CE37-48B9-AFD0-53918A387D92}" type="pres">
      <dgm:prSet presAssocID="{553307EC-7487-4DC1-B928-3F760FE8D30A}" presName="tx1" presStyleLbl="revTx" presStyleIdx="1" presStyleCnt="4"/>
      <dgm:spPr/>
    </dgm:pt>
    <dgm:pt modelId="{5C44CB17-A28A-416C-AF80-EB85475E0EE6}" type="pres">
      <dgm:prSet presAssocID="{553307EC-7487-4DC1-B928-3F760FE8D30A}" presName="vert1" presStyleCnt="0"/>
      <dgm:spPr/>
    </dgm:pt>
    <dgm:pt modelId="{D028E9BB-B0CC-4D2D-AE58-AB25091E3335}" type="pres">
      <dgm:prSet presAssocID="{69B89FE9-2FF3-406C-91E3-03C878C3403B}" presName="thickLine" presStyleLbl="alignNode1" presStyleIdx="2" presStyleCnt="4"/>
      <dgm:spPr/>
    </dgm:pt>
    <dgm:pt modelId="{83C866CC-F3F1-4C89-B33C-AD907C2B5601}" type="pres">
      <dgm:prSet presAssocID="{69B89FE9-2FF3-406C-91E3-03C878C3403B}" presName="horz1" presStyleCnt="0"/>
      <dgm:spPr/>
    </dgm:pt>
    <dgm:pt modelId="{AE55E398-B80A-46A9-97CD-0394B47235F5}" type="pres">
      <dgm:prSet presAssocID="{69B89FE9-2FF3-406C-91E3-03C878C3403B}" presName="tx1" presStyleLbl="revTx" presStyleIdx="2" presStyleCnt="4"/>
      <dgm:spPr/>
    </dgm:pt>
    <dgm:pt modelId="{AA540D55-A329-4D06-9F32-22C81AF241B7}" type="pres">
      <dgm:prSet presAssocID="{69B89FE9-2FF3-406C-91E3-03C878C3403B}" presName="vert1" presStyleCnt="0"/>
      <dgm:spPr/>
    </dgm:pt>
    <dgm:pt modelId="{39854F22-6F72-48B0-BD54-45A9197EAFE2}" type="pres">
      <dgm:prSet presAssocID="{37F4302B-0E14-47A1-9817-C70D64D19D62}" presName="thickLine" presStyleLbl="alignNode1" presStyleIdx="3" presStyleCnt="4"/>
      <dgm:spPr/>
    </dgm:pt>
    <dgm:pt modelId="{17F8057A-2C30-4DD3-A514-D5791C5B193D}" type="pres">
      <dgm:prSet presAssocID="{37F4302B-0E14-47A1-9817-C70D64D19D62}" presName="horz1" presStyleCnt="0"/>
      <dgm:spPr/>
    </dgm:pt>
    <dgm:pt modelId="{701ACE7A-B910-499B-9022-A2D37775546F}" type="pres">
      <dgm:prSet presAssocID="{37F4302B-0E14-47A1-9817-C70D64D19D62}" presName="tx1" presStyleLbl="revTx" presStyleIdx="3" presStyleCnt="4"/>
      <dgm:spPr/>
    </dgm:pt>
    <dgm:pt modelId="{FC6D5C19-4F92-4A19-A754-B96F1A6546E5}" type="pres">
      <dgm:prSet presAssocID="{37F4302B-0E14-47A1-9817-C70D64D19D62}" presName="vert1" presStyleCnt="0"/>
      <dgm:spPr/>
    </dgm:pt>
  </dgm:ptLst>
  <dgm:cxnLst>
    <dgm:cxn modelId="{04236F01-0A2D-44FB-8D54-9475D98E23E2}" srcId="{B166D757-672C-4105-B4D3-E8505EFDE637}" destId="{69B89FE9-2FF3-406C-91E3-03C878C3403B}" srcOrd="2" destOrd="0" parTransId="{DA68AC33-804F-46BD-8872-F0F9AD634954}" sibTransId="{4208D60B-F23D-4F96-863F-B318317D2FEB}"/>
    <dgm:cxn modelId="{BBCF2525-6190-481C-AA52-5B8422D9AD37}" type="presOf" srcId="{553307EC-7487-4DC1-B928-3F760FE8D30A}" destId="{7FEA0D4C-CE37-48B9-AFD0-53918A387D92}" srcOrd="0" destOrd="0" presId="urn:microsoft.com/office/officeart/2008/layout/LinedList"/>
    <dgm:cxn modelId="{0A6F852B-8AF5-4AD1-8114-F86B69D037D8}" type="presOf" srcId="{C51D7487-479D-45A3-A6CC-CCCA0C0545E9}" destId="{9C7EC541-54D8-4847-A58E-210C9BFA99EC}" srcOrd="0" destOrd="0" presId="urn:microsoft.com/office/officeart/2008/layout/LinedList"/>
    <dgm:cxn modelId="{EB2CB42B-D246-4BCE-A3FF-3F709BDC6841}" type="presOf" srcId="{69B89FE9-2FF3-406C-91E3-03C878C3403B}" destId="{AE55E398-B80A-46A9-97CD-0394B47235F5}" srcOrd="0" destOrd="0" presId="urn:microsoft.com/office/officeart/2008/layout/LinedList"/>
    <dgm:cxn modelId="{5B6BB068-ED9C-4B23-B28B-19A435DE308B}" srcId="{B166D757-672C-4105-B4D3-E8505EFDE637}" destId="{C51D7487-479D-45A3-A6CC-CCCA0C0545E9}" srcOrd="0" destOrd="0" parTransId="{2CEA21AF-05E7-4BD7-A4A6-615755956FCF}" sibTransId="{D9297CC1-87FC-4463-BEE0-BBED48354254}"/>
    <dgm:cxn modelId="{9FDA5953-7F50-4C66-9B7D-156E35EF3B28}" srcId="{B166D757-672C-4105-B4D3-E8505EFDE637}" destId="{553307EC-7487-4DC1-B928-3F760FE8D30A}" srcOrd="1" destOrd="0" parTransId="{B4D5C4BE-EC60-44A4-B65A-C8CEF5E86B0B}" sibTransId="{F2B203CA-CC18-4EC9-9344-CBBE337A2F50}"/>
    <dgm:cxn modelId="{7B98C17D-58D2-4B55-A848-77A6E9C46E13}" type="presOf" srcId="{37F4302B-0E14-47A1-9817-C70D64D19D62}" destId="{701ACE7A-B910-499B-9022-A2D37775546F}" srcOrd="0" destOrd="0" presId="urn:microsoft.com/office/officeart/2008/layout/LinedList"/>
    <dgm:cxn modelId="{96F50EA3-97F5-48A7-8ACF-5FE98653830B}" srcId="{B166D757-672C-4105-B4D3-E8505EFDE637}" destId="{37F4302B-0E14-47A1-9817-C70D64D19D62}" srcOrd="3" destOrd="0" parTransId="{E6880D36-2B03-4AAA-A3EF-D60F97572651}" sibTransId="{DDBACCE4-5231-46D7-AD29-523A58C16AF3}"/>
    <dgm:cxn modelId="{1DF80BE5-AA0A-4D3A-8241-2E1C4ECB9D70}" type="presOf" srcId="{B166D757-672C-4105-B4D3-E8505EFDE637}" destId="{5DDD8F77-5812-4760-9D51-80A4F87A456D}" srcOrd="0" destOrd="0" presId="urn:microsoft.com/office/officeart/2008/layout/LinedList"/>
    <dgm:cxn modelId="{384122C8-87BC-48C5-BE67-174A07008D00}" type="presParOf" srcId="{5DDD8F77-5812-4760-9D51-80A4F87A456D}" destId="{8854041B-5852-42E5-A15B-23158AB14657}" srcOrd="0" destOrd="0" presId="urn:microsoft.com/office/officeart/2008/layout/LinedList"/>
    <dgm:cxn modelId="{9B1730C8-3356-441A-A6AA-1A1183309B9D}" type="presParOf" srcId="{5DDD8F77-5812-4760-9D51-80A4F87A456D}" destId="{DF022545-5079-48F0-B11D-602F6E71BB98}" srcOrd="1" destOrd="0" presId="urn:microsoft.com/office/officeart/2008/layout/LinedList"/>
    <dgm:cxn modelId="{8C70DF72-096B-41BF-942B-8A6ED306DF13}" type="presParOf" srcId="{DF022545-5079-48F0-B11D-602F6E71BB98}" destId="{9C7EC541-54D8-4847-A58E-210C9BFA99EC}" srcOrd="0" destOrd="0" presId="urn:microsoft.com/office/officeart/2008/layout/LinedList"/>
    <dgm:cxn modelId="{9332D89B-8F3C-4B35-8A11-D025EC3DC815}" type="presParOf" srcId="{DF022545-5079-48F0-B11D-602F6E71BB98}" destId="{F3B6BBCC-E94B-4BE0-85C0-D3133B13E351}" srcOrd="1" destOrd="0" presId="urn:microsoft.com/office/officeart/2008/layout/LinedList"/>
    <dgm:cxn modelId="{B41CD4C6-64A4-4314-A824-D752DD605902}" type="presParOf" srcId="{5DDD8F77-5812-4760-9D51-80A4F87A456D}" destId="{B4102B0F-6BE1-47BA-A553-1981689D16A6}" srcOrd="2" destOrd="0" presId="urn:microsoft.com/office/officeart/2008/layout/LinedList"/>
    <dgm:cxn modelId="{A71DB5F7-CBAA-4C1E-A39F-0391563C1DFC}" type="presParOf" srcId="{5DDD8F77-5812-4760-9D51-80A4F87A456D}" destId="{6492F490-4891-4D67-8930-5DA3C7E71C56}" srcOrd="3" destOrd="0" presId="urn:microsoft.com/office/officeart/2008/layout/LinedList"/>
    <dgm:cxn modelId="{4FCF4D49-DF4E-47CA-A0D1-16027ACE4DCF}" type="presParOf" srcId="{6492F490-4891-4D67-8930-5DA3C7E71C56}" destId="{7FEA0D4C-CE37-48B9-AFD0-53918A387D92}" srcOrd="0" destOrd="0" presId="urn:microsoft.com/office/officeart/2008/layout/LinedList"/>
    <dgm:cxn modelId="{D9FEF357-9A27-4644-AA05-5F1E477CC0FB}" type="presParOf" srcId="{6492F490-4891-4D67-8930-5DA3C7E71C56}" destId="{5C44CB17-A28A-416C-AF80-EB85475E0EE6}" srcOrd="1" destOrd="0" presId="urn:microsoft.com/office/officeart/2008/layout/LinedList"/>
    <dgm:cxn modelId="{E67CEA88-9215-424F-B340-15FF4BC5FC2A}" type="presParOf" srcId="{5DDD8F77-5812-4760-9D51-80A4F87A456D}" destId="{D028E9BB-B0CC-4D2D-AE58-AB25091E3335}" srcOrd="4" destOrd="0" presId="urn:microsoft.com/office/officeart/2008/layout/LinedList"/>
    <dgm:cxn modelId="{04FC20A8-BC5F-4DEC-A363-A2C09F508911}" type="presParOf" srcId="{5DDD8F77-5812-4760-9D51-80A4F87A456D}" destId="{83C866CC-F3F1-4C89-B33C-AD907C2B5601}" srcOrd="5" destOrd="0" presId="urn:microsoft.com/office/officeart/2008/layout/LinedList"/>
    <dgm:cxn modelId="{D4AF8DF5-DF7F-4007-8FC6-0F41A1C5542A}" type="presParOf" srcId="{83C866CC-F3F1-4C89-B33C-AD907C2B5601}" destId="{AE55E398-B80A-46A9-97CD-0394B47235F5}" srcOrd="0" destOrd="0" presId="urn:microsoft.com/office/officeart/2008/layout/LinedList"/>
    <dgm:cxn modelId="{8BA4A479-B19B-44C1-A54C-56163106750A}" type="presParOf" srcId="{83C866CC-F3F1-4C89-B33C-AD907C2B5601}" destId="{AA540D55-A329-4D06-9F32-22C81AF241B7}" srcOrd="1" destOrd="0" presId="urn:microsoft.com/office/officeart/2008/layout/LinedList"/>
    <dgm:cxn modelId="{0830A375-C006-406C-88F6-144A62486909}" type="presParOf" srcId="{5DDD8F77-5812-4760-9D51-80A4F87A456D}" destId="{39854F22-6F72-48B0-BD54-45A9197EAFE2}" srcOrd="6" destOrd="0" presId="urn:microsoft.com/office/officeart/2008/layout/LinedList"/>
    <dgm:cxn modelId="{7661B105-8554-4888-9A8F-2E8499E802AB}" type="presParOf" srcId="{5DDD8F77-5812-4760-9D51-80A4F87A456D}" destId="{17F8057A-2C30-4DD3-A514-D5791C5B193D}" srcOrd="7" destOrd="0" presId="urn:microsoft.com/office/officeart/2008/layout/LinedList"/>
    <dgm:cxn modelId="{8D1167F3-45A9-41BF-8CB0-F778DBD35E45}" type="presParOf" srcId="{17F8057A-2C30-4DD3-A514-D5791C5B193D}" destId="{701ACE7A-B910-499B-9022-A2D37775546F}" srcOrd="0" destOrd="0" presId="urn:microsoft.com/office/officeart/2008/layout/LinedList"/>
    <dgm:cxn modelId="{EDA53CB3-006D-4B31-A39E-FF1FD10E8970}" type="presParOf" srcId="{17F8057A-2C30-4DD3-A514-D5791C5B193D}" destId="{FC6D5C19-4F92-4A19-A754-B96F1A6546E5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54041B-5852-42E5-A15B-23158AB14657}">
      <dsp:nvSpPr>
        <dsp:cNvPr id="0" name=""/>
        <dsp:cNvSpPr/>
      </dsp:nvSpPr>
      <dsp:spPr>
        <a:xfrm>
          <a:off x="0" y="0"/>
          <a:ext cx="7418389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7EC541-54D8-4847-A58E-210C9BFA99EC}">
      <dsp:nvSpPr>
        <dsp:cNvPr id="0" name=""/>
        <dsp:cNvSpPr/>
      </dsp:nvSpPr>
      <dsp:spPr>
        <a:xfrm>
          <a:off x="0" y="0"/>
          <a:ext cx="7418389" cy="12763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36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投資標的</a:t>
          </a:r>
          <a:r>
            <a:rPr lang="en-US" sz="36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:</a:t>
          </a:r>
          <a:r>
            <a:rPr lang="zh-TW" sz="36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歐元日</a:t>
          </a:r>
          <a:r>
            <a:rPr lang="en-US" sz="36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K</a:t>
          </a:r>
        </a:p>
      </dsp:txBody>
      <dsp:txXfrm>
        <a:off x="0" y="0"/>
        <a:ext cx="7418389" cy="1276350"/>
      </dsp:txXfrm>
    </dsp:sp>
    <dsp:sp modelId="{B4102B0F-6BE1-47BA-A553-1981689D16A6}">
      <dsp:nvSpPr>
        <dsp:cNvPr id="0" name=""/>
        <dsp:cNvSpPr/>
      </dsp:nvSpPr>
      <dsp:spPr>
        <a:xfrm>
          <a:off x="0" y="1276350"/>
          <a:ext cx="7418389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EA0D4C-CE37-48B9-AFD0-53918A387D92}">
      <dsp:nvSpPr>
        <dsp:cNvPr id="0" name=""/>
        <dsp:cNvSpPr/>
      </dsp:nvSpPr>
      <dsp:spPr>
        <a:xfrm>
          <a:off x="0" y="1276350"/>
          <a:ext cx="7418389" cy="12763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32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最佳化</a:t>
          </a:r>
          <a:r>
            <a:rPr lang="zh-TW" altLang="en-US" sz="32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期間：</a:t>
          </a:r>
          <a:r>
            <a:rPr lang="en-US" sz="32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2009/1/1~2013/12/31</a:t>
          </a:r>
        </a:p>
      </dsp:txBody>
      <dsp:txXfrm>
        <a:off x="0" y="1276350"/>
        <a:ext cx="7418389" cy="1276350"/>
      </dsp:txXfrm>
    </dsp:sp>
    <dsp:sp modelId="{D028E9BB-B0CC-4D2D-AE58-AB25091E3335}">
      <dsp:nvSpPr>
        <dsp:cNvPr id="0" name=""/>
        <dsp:cNvSpPr/>
      </dsp:nvSpPr>
      <dsp:spPr>
        <a:xfrm>
          <a:off x="0" y="2552700"/>
          <a:ext cx="7418389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55E398-B80A-46A9-97CD-0394B47235F5}">
      <dsp:nvSpPr>
        <dsp:cNvPr id="0" name=""/>
        <dsp:cNvSpPr/>
      </dsp:nvSpPr>
      <dsp:spPr>
        <a:xfrm>
          <a:off x="0" y="2552700"/>
          <a:ext cx="7418389" cy="12763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32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回測時間</a:t>
          </a:r>
          <a:r>
            <a:rPr lang="zh-TW" altLang="en-US" sz="32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：</a:t>
          </a:r>
          <a:r>
            <a:rPr lang="en-US" sz="32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2008/1/2~2015/10/31</a:t>
          </a:r>
        </a:p>
      </dsp:txBody>
      <dsp:txXfrm>
        <a:off x="0" y="2552700"/>
        <a:ext cx="7418389" cy="1276350"/>
      </dsp:txXfrm>
    </dsp:sp>
    <dsp:sp modelId="{39854F22-6F72-48B0-BD54-45A9197EAFE2}">
      <dsp:nvSpPr>
        <dsp:cNvPr id="0" name=""/>
        <dsp:cNvSpPr/>
      </dsp:nvSpPr>
      <dsp:spPr>
        <a:xfrm>
          <a:off x="0" y="3829050"/>
          <a:ext cx="7418389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1ACE7A-B910-499B-9022-A2D37775546F}">
      <dsp:nvSpPr>
        <dsp:cNvPr id="0" name=""/>
        <dsp:cNvSpPr/>
      </dsp:nvSpPr>
      <dsp:spPr>
        <a:xfrm>
          <a:off x="0" y="3829050"/>
          <a:ext cx="7418389" cy="12763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32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滑價</a:t>
          </a:r>
          <a:r>
            <a:rPr lang="zh-TW" altLang="en-US" sz="32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：納入手續費設定</a:t>
          </a:r>
          <a:r>
            <a:rPr lang="en-US" altLang="zh-TW" sz="32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(</a:t>
          </a:r>
          <a:r>
            <a:rPr lang="zh-TW" altLang="en-US" sz="32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共</a:t>
          </a:r>
          <a:r>
            <a:rPr lang="en-US" altLang="zh-TW" sz="32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$37.5</a:t>
          </a:r>
          <a:r>
            <a:rPr lang="zh-TW" altLang="en-US" sz="32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單邊）</a:t>
          </a:r>
          <a:endParaRPr lang="en-US" sz="32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微軟正黑體" panose="020B0604030504040204" pitchFamily="34" charset="-120"/>
            <a:ea typeface="微軟正黑體" panose="020B0604030504040204" pitchFamily="34" charset="-120"/>
            <a:cs typeface="+mn-cs"/>
          </a:endParaRPr>
        </a:p>
      </dsp:txBody>
      <dsp:txXfrm>
        <a:off x="0" y="3829050"/>
        <a:ext cx="7418389" cy="12763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1C629C4-7E0E-4501-B249-D8341765BA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DF058C95-99E1-42D5-B3C0-B1045907D4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AD11691-2D45-42CC-9B7E-AE3A9F6A50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496A7-C0E6-42BC-AF84-7373799AE338}" type="datetimeFigureOut">
              <a:rPr lang="zh-TW" altLang="en-US" smtClean="0"/>
              <a:t>2019/9/27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8809EBC-459F-4EC7-9F0F-068095E19E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0434BD0-F96F-4B54-908D-BCC700D3D3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8B3A1-8E42-4D3E-974D-E9A8020275D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349423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F36AB46-0A1E-472B-B48D-115C62C53D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CAC4A7D8-FC7F-414C-A002-75B97CA601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AC22B36-D145-4DAA-B369-9C22CD3E0E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496A7-C0E6-42BC-AF84-7373799AE338}" type="datetimeFigureOut">
              <a:rPr lang="zh-TW" altLang="en-US" smtClean="0"/>
              <a:t>2019/9/27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7D03146-C47A-4C6E-8407-6689260B65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C405A7A-4214-4E2C-89D4-24E800EE79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8B3A1-8E42-4D3E-974D-E9A8020275D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086610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21609E43-D346-4316-9772-577FEEF1E5E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5C9F9DEE-223F-46BE-AECD-FD623EB9BE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3EC2C42-27D9-45F2-8274-3FD7721822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496A7-C0E6-42BC-AF84-7373799AE338}" type="datetimeFigureOut">
              <a:rPr lang="zh-TW" altLang="en-US" smtClean="0"/>
              <a:t>2019/9/27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6C5C7E4-7F1A-453B-8356-E076552D7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6732308-3731-4C0F-B999-FCF05D7171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8B3A1-8E42-4D3E-974D-E9A8020275D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55024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FD75860-3766-483E-8639-2F8D214536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8DA356E-A8BB-4DAE-BA71-B010CD30B7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DC7262D-0090-4037-8384-30DB5EC9F0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496A7-C0E6-42BC-AF84-7373799AE338}" type="datetimeFigureOut">
              <a:rPr lang="zh-TW" altLang="en-US" smtClean="0"/>
              <a:t>2019/9/27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93AB378-7B46-481D-95CC-E41DE5007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E301828-1045-4895-9477-74AF37F89C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8B3A1-8E42-4D3E-974D-E9A8020275D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789618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7A617BA-52B6-4D4E-8D8E-932CD81C1C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ADDB334-7D34-4477-B7E8-2E624E7ABC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65C0016-8111-48D3-B9E6-1E2645A22F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496A7-C0E6-42BC-AF84-7373799AE338}" type="datetimeFigureOut">
              <a:rPr lang="zh-TW" altLang="en-US" smtClean="0"/>
              <a:t>2019/9/27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EF26818-659B-4E71-8D9A-067AF116E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65789E3-3A9D-4656-B0F6-F55C9076EE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8B3A1-8E42-4D3E-974D-E9A8020275D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373973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575A5DE-784A-4FB3-92E4-94A58C0159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9FBD8DB-E7EB-41B5-BA09-CA481237C5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A67E327B-EEC4-4D48-AB61-170842FB58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87C82C64-C515-4249-9B4E-0D1370E9CE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496A7-C0E6-42BC-AF84-7373799AE338}" type="datetimeFigureOut">
              <a:rPr lang="zh-TW" altLang="en-US" smtClean="0"/>
              <a:t>2019/9/27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5A06DB1C-C815-4C5B-8EB7-318C44DEFC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1D47AB91-C2C7-4D15-AAE6-5982D1A54B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8B3A1-8E42-4D3E-974D-E9A8020275D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553028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CC8F10C-2BDD-412F-B7BA-30ADD3760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D5D9AAD-E3AF-419F-BE58-61343A48D4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42FF4B20-31B4-4BAD-A958-3F8CBD3E8E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6CEB9B19-A0B1-4ED4-9A54-3DEA19E01D1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36AB2725-EDCE-4839-AD6B-8495018FE1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85CE2478-2FDE-4C6E-9E5F-825A4DD0BF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496A7-C0E6-42BC-AF84-7373799AE338}" type="datetimeFigureOut">
              <a:rPr lang="zh-TW" altLang="en-US" smtClean="0"/>
              <a:t>2019/9/27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BA8B59CF-80AE-48C4-AD4D-754EB34743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D5D32D15-8204-4FCF-BBDE-9370D19AB9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8B3A1-8E42-4D3E-974D-E9A8020275D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2951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C2E43E1-1B7C-4E0B-81C8-CE9F5F0A5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995157BA-7AC0-497D-9AB3-F4DB491518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496A7-C0E6-42BC-AF84-7373799AE338}" type="datetimeFigureOut">
              <a:rPr lang="zh-TW" altLang="en-US" smtClean="0"/>
              <a:t>2019/9/27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8C1EA374-D891-46BC-A3D2-B35A45506F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EE44F28-F837-4288-AC6E-13E52FAD2A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8B3A1-8E42-4D3E-974D-E9A8020275D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882063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3E9B8B71-8579-4D84-AC77-836BCA3A7B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496A7-C0E6-42BC-AF84-7373799AE338}" type="datetimeFigureOut">
              <a:rPr lang="zh-TW" altLang="en-US" smtClean="0"/>
              <a:t>2019/9/27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BE78CC79-729D-4408-AAF4-7275BBBFAC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756ADD1-8C0A-4376-AA62-19A8FB5CBB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8B3A1-8E42-4D3E-974D-E9A8020275D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659215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322BD67-3099-4BE0-9DC8-ADF8A927F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66AD5B0-1D67-44E9-B7C3-31AB6ED02B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0492EA04-B089-46A6-87E9-847C7B0B96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196F4A94-1EB1-40CC-970D-5EB19F4C0A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496A7-C0E6-42BC-AF84-7373799AE338}" type="datetimeFigureOut">
              <a:rPr lang="zh-TW" altLang="en-US" smtClean="0"/>
              <a:t>2019/9/27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267C29DD-FEAC-44FB-8CFC-BA23C0F4D0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7A3A6B1D-5BEF-4E96-97C5-746FF6A025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8B3A1-8E42-4D3E-974D-E9A8020275D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976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5308BA4-AA0B-4E4E-8F21-774C5F72AB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F3D6ABD3-BB9B-4DAC-8352-50816C38AD8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49ED9EA5-5A54-48C3-A05D-3BCED469F1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A3428973-949A-4140-8BBC-1E7F4D1B9B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496A7-C0E6-42BC-AF84-7373799AE338}" type="datetimeFigureOut">
              <a:rPr lang="zh-TW" altLang="en-US" smtClean="0"/>
              <a:t>2019/9/27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971377F4-45D5-42FD-B96C-B0AD257805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056F4529-82A7-42A3-8265-3E653FCCF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8B3A1-8E42-4D3E-974D-E9A8020275D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224721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28B9796B-1214-4A57-A8D1-33DD862C64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30B08BB-AC4A-448A-974B-5699432290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B361236-D99D-4D99-9F58-F22A8EAA39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F496A7-C0E6-42BC-AF84-7373799AE338}" type="datetimeFigureOut">
              <a:rPr lang="zh-TW" altLang="en-US" smtClean="0"/>
              <a:t>2019/9/27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1D6992D-B91C-4D87-BE62-D6FDFBCBBF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69D5DE7-34F6-46B7-85D1-BF7DA9B13F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88B3A1-8E42-4D3E-974D-E9A8020275D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308044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DD960EF-BCAE-43B5-93D0-F42F8C3502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46628" y="1783959"/>
            <a:ext cx="4645250" cy="2889114"/>
          </a:xfrm>
        </p:spPr>
        <p:txBody>
          <a:bodyPr anchor="b">
            <a:normAutofit/>
          </a:bodyPr>
          <a:lstStyle/>
          <a:p>
            <a:pPr algn="l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第六組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C48676C7-AFBB-4125-9A83-288BE298E8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46627" y="4750893"/>
            <a:ext cx="4645250" cy="1147863"/>
          </a:xfrm>
        </p:spPr>
        <p:txBody>
          <a:bodyPr anchor="t">
            <a:normAutofit/>
          </a:bodyPr>
          <a:lstStyle/>
          <a:p>
            <a:pPr algn="l"/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Mentor: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許晏寧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l"/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組員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2000" dirty="0">
                <a:latin typeface="+mj-ea"/>
                <a:ea typeface="+mj-ea"/>
              </a:rPr>
              <a:t>李泓慶</a:t>
            </a:r>
            <a:r>
              <a:rPr lang="en-US" altLang="zh-TW" sz="2000" dirty="0">
                <a:latin typeface="+mj-ea"/>
                <a:ea typeface="+mj-ea"/>
              </a:rPr>
              <a:t>,</a:t>
            </a:r>
            <a:r>
              <a:rPr lang="zh-TW" altLang="en-US" sz="2000" dirty="0">
                <a:latin typeface="+mj-ea"/>
                <a:ea typeface="+mj-ea"/>
              </a:rPr>
              <a:t>駱郁雯</a:t>
            </a:r>
            <a:endParaRPr lang="en-US" altLang="zh-TW" sz="2000">
              <a:latin typeface="+mj-ea"/>
              <a:ea typeface="+mj-ea"/>
            </a:endParaRPr>
          </a:p>
          <a:p>
            <a:pPr algn="l"/>
            <a:endParaRPr lang="zh-TW" altLang="en-US" sz="2000" dirty="0">
              <a:latin typeface="+mj-ea"/>
              <a:ea typeface="+mj-ea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B0D54BA5-3B6B-438A-A6E6-E1E76293CF4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54" r="5708" b="4"/>
          <a:stretch/>
        </p:blipFill>
        <p:spPr>
          <a:xfrm>
            <a:off x="20" y="10"/>
            <a:ext cx="6024134" cy="685799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4211648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2F49655-4716-465C-8D82-823A3488BF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2377" y="178700"/>
            <a:ext cx="5314536" cy="1325563"/>
          </a:xfrm>
        </p:spPr>
        <p:txBody>
          <a:bodyPr>
            <a:norm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策略發想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E0D60ECE-8986-45DC-B7FE-EC7699B466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5438829" cy="5840278"/>
          </a:xfrm>
          <a:custGeom>
            <a:avLst/>
            <a:gdLst>
              <a:gd name="connsiteX0" fmla="*/ 0 w 5438829"/>
              <a:gd name="connsiteY0" fmla="*/ 0 h 5840278"/>
              <a:gd name="connsiteX1" fmla="*/ 4466700 w 5438829"/>
              <a:gd name="connsiteY1" fmla="*/ 0 h 5840278"/>
              <a:gd name="connsiteX2" fmla="*/ 4652178 w 5438829"/>
              <a:gd name="connsiteY2" fmla="*/ 204077 h 5840278"/>
              <a:gd name="connsiteX3" fmla="*/ 5438829 w 5438829"/>
              <a:gd name="connsiteY3" fmla="*/ 2395363 h 5840278"/>
              <a:gd name="connsiteX4" fmla="*/ 1993914 w 5438829"/>
              <a:gd name="connsiteY4" fmla="*/ 5840278 h 5840278"/>
              <a:gd name="connsiteX5" fmla="*/ 67829 w 5438829"/>
              <a:gd name="connsiteY5" fmla="*/ 5251941 h 5840278"/>
              <a:gd name="connsiteX6" fmla="*/ 0 w 5438829"/>
              <a:gd name="connsiteY6" fmla="*/ 5201220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38829" h="5840278">
                <a:moveTo>
                  <a:pt x="0" y="0"/>
                </a:moveTo>
                <a:lnTo>
                  <a:pt x="4466700" y="0"/>
                </a:lnTo>
                <a:lnTo>
                  <a:pt x="4652178" y="204077"/>
                </a:lnTo>
                <a:cubicBezTo>
                  <a:pt x="5143616" y="799562"/>
                  <a:pt x="5438829" y="1562987"/>
                  <a:pt x="5438829" y="2395363"/>
                </a:cubicBezTo>
                <a:cubicBezTo>
                  <a:pt x="5438829" y="4297937"/>
                  <a:pt x="3896488" y="5840278"/>
                  <a:pt x="1993914" y="5840278"/>
                </a:cubicBezTo>
                <a:cubicBezTo>
                  <a:pt x="1280449" y="5840278"/>
                  <a:pt x="617641" y="5623387"/>
                  <a:pt x="67829" y="5251941"/>
                </a:cubicBezTo>
                <a:lnTo>
                  <a:pt x="0" y="520122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96964194-5878-40D2-8EC0-DDC58387F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269134" cy="5654940"/>
          </a:xfrm>
          <a:custGeom>
            <a:avLst/>
            <a:gdLst>
              <a:gd name="connsiteX0" fmla="*/ 0 w 5269134"/>
              <a:gd name="connsiteY0" fmla="*/ 0 h 5654940"/>
              <a:gd name="connsiteX1" fmla="*/ 4227767 w 5269134"/>
              <a:gd name="connsiteY1" fmla="*/ 0 h 5654940"/>
              <a:gd name="connsiteX2" fmla="*/ 4312042 w 5269134"/>
              <a:gd name="connsiteY2" fmla="*/ 76595 h 5654940"/>
              <a:gd name="connsiteX3" fmla="*/ 5269134 w 5269134"/>
              <a:gd name="connsiteY3" fmla="*/ 2387221 h 5654940"/>
              <a:gd name="connsiteX4" fmla="*/ 2001415 w 5269134"/>
              <a:gd name="connsiteY4" fmla="*/ 5654940 h 5654940"/>
              <a:gd name="connsiteX5" fmla="*/ 198928 w 5269134"/>
              <a:gd name="connsiteY5" fmla="*/ 5113274 h 5654940"/>
              <a:gd name="connsiteX6" fmla="*/ 0 w 5269134"/>
              <a:gd name="connsiteY6" fmla="*/ 4969563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69134" h="5654940">
                <a:moveTo>
                  <a:pt x="0" y="0"/>
                </a:moveTo>
                <a:lnTo>
                  <a:pt x="4227767" y="0"/>
                </a:lnTo>
                <a:lnTo>
                  <a:pt x="4312042" y="76595"/>
                </a:lnTo>
                <a:cubicBezTo>
                  <a:pt x="4903383" y="667936"/>
                  <a:pt x="5269134" y="1484866"/>
                  <a:pt x="5269134" y="2387221"/>
                </a:cubicBezTo>
                <a:cubicBezTo>
                  <a:pt x="5269134" y="4191932"/>
                  <a:pt x="3806126" y="5654940"/>
                  <a:pt x="2001415" y="5654940"/>
                </a:cubicBezTo>
                <a:cubicBezTo>
                  <a:pt x="1335223" y="5654940"/>
                  <a:pt x="715593" y="5455584"/>
                  <a:pt x="198928" y="5113274"/>
                </a:cubicBezTo>
                <a:lnTo>
                  <a:pt x="0" y="496956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5289563B-48F8-42A6-A73C-C5B2D1BB96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1733" y="543135"/>
            <a:ext cx="3835488" cy="3835488"/>
          </a:xfrm>
          <a:prstGeom prst="rect">
            <a:avLst/>
          </a:prstGeom>
        </p:spPr>
      </p:pic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F141745-B7E9-4378-BA51-7E2F740184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38830" y="1909656"/>
            <a:ext cx="5974457" cy="3930622"/>
          </a:xfrm>
        </p:spPr>
        <p:txBody>
          <a:bodyPr anchor="t">
            <a:normAutofit/>
          </a:bodyPr>
          <a:lstStyle/>
          <a:p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德國債券殖利率通常低於美國同期。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殖利率差異的縮小一般有利於歐元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美元匯率走高。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zh-TW" altLang="en-US" sz="2000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差異較前一段時期差異變小則做多。</a:t>
            </a:r>
            <a:endParaRPr lang="en-US" altLang="zh-TW" sz="2000" dirty="0">
              <a:solidFill>
                <a:schemeClr val="accent4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zh-TW" altLang="en-US" sz="2000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反之，則做空。</a:t>
            </a:r>
            <a:endParaRPr lang="en-US" altLang="zh-TW" sz="2000" dirty="0">
              <a:solidFill>
                <a:schemeClr val="accent4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00000"/>
              </a:lnSpc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AEXV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作為領先歐元指標，表示衡量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AEX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的波動度。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zh-TW" altLang="en-US" sz="2000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當波動度大於前段時期的話則做空。</a:t>
            </a:r>
            <a:endParaRPr lang="en-US" altLang="zh-TW" sz="2000" dirty="0">
              <a:solidFill>
                <a:schemeClr val="accent4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8679730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4134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F937B01A-FECA-4153-A7A7-65A954B0D4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zh-TW" altLang="en-US" sz="2900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rPr>
              <a:t>程式碼</a:t>
            </a:r>
            <a:br>
              <a:rPr lang="zh-TW" alt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endParaRPr lang="zh-TW" altLang="en-US" sz="26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圖片 5" descr="一張含有 螢幕擷取畫面 的圖片&#10;&#10;自動產生的描述">
            <a:extLst>
              <a:ext uri="{FF2B5EF4-FFF2-40B4-BE49-F238E27FC236}">
                <a16:creationId xmlns:a16="http://schemas.microsoft.com/office/drawing/2014/main" id="{C8DCBECE-B564-4CB5-9072-9D124E70FD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1801" y="1332617"/>
            <a:ext cx="8658554" cy="4480802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5B0A377F-0058-48A1-AC08-42E143CAC1F8}"/>
              </a:ext>
            </a:extLst>
          </p:cNvPr>
          <p:cNvSpPr txBox="1"/>
          <p:nvPr/>
        </p:nvSpPr>
        <p:spPr>
          <a:xfrm>
            <a:off x="5961769" y="1584284"/>
            <a:ext cx="1846980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Data2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：德國債券殖利率</a:t>
            </a:r>
            <a:endParaRPr lang="en-US" altLang="zh-TW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Data3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：美國債券殖利率</a:t>
            </a:r>
            <a:endParaRPr lang="en-US" altLang="zh-TW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Data4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AEXV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B4A0747-36FE-43B0-B694-0F2FD6B81B68}"/>
              </a:ext>
            </a:extLst>
          </p:cNvPr>
          <p:cNvSpPr/>
          <p:nvPr/>
        </p:nvSpPr>
        <p:spPr>
          <a:xfrm>
            <a:off x="3695118" y="5935599"/>
            <a:ext cx="8043975" cy="40011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昨日收盤價高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低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於進場價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1%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的時候停利，低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高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於進場價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1%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時停損。</a:t>
            </a:r>
          </a:p>
        </p:txBody>
      </p:sp>
    </p:spTree>
    <p:extLst>
      <p:ext uri="{BB962C8B-B14F-4D97-AF65-F5344CB8AC3E}">
        <p14:creationId xmlns:p14="http://schemas.microsoft.com/office/powerpoint/2010/main" val="41954325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2A5316D-ED2F-4F89-B4B4-8D9240B1A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3C51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70473571-BE97-439A-9C32-A04167585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510" y="1487272"/>
            <a:ext cx="2743200" cy="27432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>
            <a:normAutofit fontScale="90000"/>
          </a:bodyPr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最佳化</a:t>
            </a:r>
            <a:b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b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Z</a:t>
            </a:r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軸</a:t>
            </a:r>
            <a: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b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淨利</a:t>
            </a:r>
            <a: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/MDD</a:t>
            </a:r>
            <a:br>
              <a:rPr lang="en-US" altLang="zh-TW" sz="2800" dirty="0"/>
            </a:br>
            <a:endParaRPr lang="zh-TW" altLang="en-US" sz="2600" dirty="0">
              <a:solidFill>
                <a:srgbClr val="FFFFFF"/>
              </a:solidFill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FE2D3864-47CB-4727-97FA-EC453F69767C}"/>
              </a:ext>
            </a:extLst>
          </p:cNvPr>
          <p:cNvSpPr txBox="1"/>
          <p:nvPr/>
        </p:nvSpPr>
        <p:spPr>
          <a:xfrm>
            <a:off x="138920" y="131819"/>
            <a:ext cx="17235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rPr>
              <a:t>樣本內</a:t>
            </a: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2BE74C83-0602-4C63-B883-DE2BDD32AF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4048" y="60936"/>
            <a:ext cx="7712299" cy="6558160"/>
          </a:xfrm>
          <a:prstGeom prst="rect">
            <a:avLst/>
          </a:prstGeom>
        </p:spPr>
      </p:pic>
      <p:sp>
        <p:nvSpPr>
          <p:cNvPr id="13" name="橢圓 12">
            <a:extLst>
              <a:ext uri="{FF2B5EF4-FFF2-40B4-BE49-F238E27FC236}">
                <a16:creationId xmlns:a16="http://schemas.microsoft.com/office/drawing/2014/main" id="{5642A0DE-0226-4FBE-A866-358F10DF4129}"/>
              </a:ext>
            </a:extLst>
          </p:cNvPr>
          <p:cNvSpPr/>
          <p:nvPr/>
        </p:nvSpPr>
        <p:spPr>
          <a:xfrm>
            <a:off x="6733953" y="1935125"/>
            <a:ext cx="304800" cy="27644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09C91CF5-66C8-43B9-A9DB-281C9F1841D2}"/>
              </a:ext>
            </a:extLst>
          </p:cNvPr>
          <p:cNvSpPr txBox="1"/>
          <p:nvPr/>
        </p:nvSpPr>
        <p:spPr>
          <a:xfrm>
            <a:off x="2727869" y="485762"/>
            <a:ext cx="1525154" cy="70788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Len1:150</a:t>
            </a:r>
          </a:p>
          <a:p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Len2:120</a:t>
            </a:r>
          </a:p>
        </p:txBody>
      </p:sp>
    </p:spTree>
    <p:extLst>
      <p:ext uri="{BB962C8B-B14F-4D97-AF65-F5344CB8AC3E}">
        <p14:creationId xmlns:p14="http://schemas.microsoft.com/office/powerpoint/2010/main" val="15046063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2A5316D-ED2F-4F89-B4B4-8D9240B1A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3C51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70473571-BE97-439A-9C32-A04167585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510" y="1487272"/>
            <a:ext cx="2743200" cy="27432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>
            <a:normAutofit fontScale="90000"/>
          </a:bodyPr>
          <a:lstStyle/>
          <a:p>
            <a:pPr algn="ctr"/>
            <a:b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b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3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詳細權益</a:t>
            </a:r>
            <a:br>
              <a:rPr lang="en-US" altLang="zh-TW" sz="3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3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曲線</a:t>
            </a:r>
            <a:b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br>
              <a:rPr lang="en-US" altLang="zh-TW" sz="2800" dirty="0"/>
            </a:br>
            <a:endParaRPr lang="zh-TW" altLang="en-US" sz="2600" dirty="0">
              <a:solidFill>
                <a:srgbClr val="FFFFFF"/>
              </a:solidFill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DFC7F95F-BA14-4B17-9F22-2980CDEF5CEF}"/>
              </a:ext>
            </a:extLst>
          </p:cNvPr>
          <p:cNvSpPr txBox="1"/>
          <p:nvPr/>
        </p:nvSpPr>
        <p:spPr>
          <a:xfrm>
            <a:off x="138920" y="131819"/>
            <a:ext cx="17235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rPr>
              <a:t>樣本內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9E2E1A2B-3E55-4A8A-86C9-16572A7083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2419" y="361507"/>
            <a:ext cx="7970849" cy="5961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1405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2A5316D-ED2F-4F89-B4B4-8D9240B1A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3C51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70473571-BE97-439A-9C32-A04167585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510" y="1487272"/>
            <a:ext cx="2743200" cy="27432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>
            <a:normAutofit fontScale="90000"/>
          </a:bodyPr>
          <a:lstStyle/>
          <a:p>
            <a:pPr algn="ctr"/>
            <a:b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b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3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策略績效總效果</a:t>
            </a:r>
            <a:b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br>
              <a:rPr lang="en-US" altLang="zh-TW" sz="2800" dirty="0"/>
            </a:br>
            <a:endParaRPr lang="zh-TW" altLang="en-US" sz="2600" dirty="0">
              <a:solidFill>
                <a:srgbClr val="FFFFFF"/>
              </a:solidFill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048F5B37-7ECD-4B62-9B7B-D73EB0597739}"/>
              </a:ext>
            </a:extLst>
          </p:cNvPr>
          <p:cNvSpPr txBox="1"/>
          <p:nvPr/>
        </p:nvSpPr>
        <p:spPr>
          <a:xfrm>
            <a:off x="138920" y="131819"/>
            <a:ext cx="17235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rPr>
              <a:t>樣本內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721849F7-E95A-427D-AB30-7BEA41B963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1298" y="94263"/>
            <a:ext cx="6171366" cy="6669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4822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2A5316D-ED2F-4F89-B4B4-8D9240B1A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3C51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70473571-BE97-439A-9C32-A04167585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510" y="1487272"/>
            <a:ext cx="2743200" cy="27432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>
            <a:normAutofit fontScale="90000"/>
          </a:bodyPr>
          <a:lstStyle/>
          <a:p>
            <a:pPr algn="ctr"/>
            <a:b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b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3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詳細權益</a:t>
            </a:r>
            <a:br>
              <a:rPr lang="en-US" altLang="zh-TW" sz="3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3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曲線</a:t>
            </a:r>
            <a:b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br>
              <a:rPr lang="en-US" altLang="zh-TW" sz="2800" dirty="0"/>
            </a:br>
            <a:endParaRPr lang="zh-TW" altLang="en-US" sz="2600" dirty="0">
              <a:solidFill>
                <a:srgbClr val="FFFFFF"/>
              </a:solidFill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DFC7F95F-BA14-4B17-9F22-2980CDEF5CEF}"/>
              </a:ext>
            </a:extLst>
          </p:cNvPr>
          <p:cNvSpPr txBox="1"/>
          <p:nvPr/>
        </p:nvSpPr>
        <p:spPr>
          <a:xfrm>
            <a:off x="138920" y="131819"/>
            <a:ext cx="17235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rPr>
              <a:t>樣本外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3B74459E-648F-4EA9-A226-A98ED6049D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4125" y="334925"/>
            <a:ext cx="8288955" cy="6188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2985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2A5316D-ED2F-4F89-B4B4-8D9240B1A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3C51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70473571-BE97-439A-9C32-A04167585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510" y="1487272"/>
            <a:ext cx="2743200" cy="27432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>
            <a:normAutofit fontScale="90000"/>
          </a:bodyPr>
          <a:lstStyle/>
          <a:p>
            <a:pPr algn="ctr"/>
            <a:b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b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3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多單詳細</a:t>
            </a:r>
            <a:br>
              <a:rPr lang="en-US" altLang="zh-TW" sz="3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3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權益曲線</a:t>
            </a:r>
            <a:b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br>
              <a:rPr lang="en-US" altLang="zh-TW" sz="2800" dirty="0"/>
            </a:br>
            <a:endParaRPr lang="zh-TW" altLang="en-US" sz="2600" dirty="0">
              <a:solidFill>
                <a:srgbClr val="FFFFFF"/>
              </a:solidFill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82BB5B44-0B1A-47F4-A27B-BD7A78AB337E}"/>
              </a:ext>
            </a:extLst>
          </p:cNvPr>
          <p:cNvSpPr txBox="1"/>
          <p:nvPr/>
        </p:nvSpPr>
        <p:spPr>
          <a:xfrm>
            <a:off x="138920" y="131819"/>
            <a:ext cx="17235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rPr>
              <a:t>樣本外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2E43515-F094-4388-8845-F5E8267BC7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8411" y="440881"/>
            <a:ext cx="7948648" cy="5976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3966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2A5316D-ED2F-4F89-B4B4-8D9240B1A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3C51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70473571-BE97-439A-9C32-A04167585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510" y="1487272"/>
            <a:ext cx="2743200" cy="27432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>
            <a:normAutofit fontScale="90000"/>
          </a:bodyPr>
          <a:lstStyle/>
          <a:p>
            <a:pPr algn="ctr"/>
            <a:b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b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3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空單詳細</a:t>
            </a:r>
            <a:br>
              <a:rPr lang="en-US" altLang="zh-TW" sz="3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3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權益曲線</a:t>
            </a:r>
            <a:b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br>
              <a:rPr lang="en-US" altLang="zh-TW" sz="2800" dirty="0"/>
            </a:br>
            <a:endParaRPr lang="zh-TW" altLang="en-US" sz="2600" dirty="0">
              <a:solidFill>
                <a:srgbClr val="FFFFFF"/>
              </a:solidFill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9E7A0145-A9B0-4DA6-875A-427CC28587D6}"/>
              </a:ext>
            </a:extLst>
          </p:cNvPr>
          <p:cNvSpPr txBox="1"/>
          <p:nvPr/>
        </p:nvSpPr>
        <p:spPr>
          <a:xfrm>
            <a:off x="138920" y="131819"/>
            <a:ext cx="17235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rPr>
              <a:t>樣本外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32EAF948-039F-489A-99C3-7732260E9E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2205" y="368595"/>
            <a:ext cx="7988165" cy="5954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0802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2A5316D-ED2F-4F89-B4B4-8D9240B1A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3C51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70473571-BE97-439A-9C32-A04167585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510" y="1487272"/>
            <a:ext cx="2743200" cy="27432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>
            <a:normAutofit fontScale="90000"/>
          </a:bodyPr>
          <a:lstStyle/>
          <a:p>
            <a:pPr algn="ctr"/>
            <a:b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b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3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策略績效總效果</a:t>
            </a:r>
            <a:b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br>
              <a:rPr lang="en-US" altLang="zh-TW" sz="2800" dirty="0"/>
            </a:br>
            <a:endParaRPr lang="zh-TW" altLang="en-US" sz="2600" dirty="0">
              <a:solidFill>
                <a:srgbClr val="FFFFFF"/>
              </a:solidFill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DFC7F95F-BA14-4B17-9F22-2980CDEF5CEF}"/>
              </a:ext>
            </a:extLst>
          </p:cNvPr>
          <p:cNvSpPr txBox="1"/>
          <p:nvPr/>
        </p:nvSpPr>
        <p:spPr>
          <a:xfrm>
            <a:off x="138920" y="131819"/>
            <a:ext cx="17235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rPr>
              <a:t>樣本外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6584334B-52F1-44BE-A8D2-12184063BE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8065" y="131819"/>
            <a:ext cx="5783878" cy="6373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6350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2A5316D-ED2F-4F89-B4B4-8D9240B1A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3C51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70473571-BE97-439A-9C32-A04167585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510" y="1487272"/>
            <a:ext cx="2743200" cy="27432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>
            <a:normAutofit fontScale="90000"/>
          </a:bodyPr>
          <a:lstStyle/>
          <a:p>
            <a:pPr algn="ctr"/>
            <a:b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b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年週期分析</a:t>
            </a:r>
            <a:b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br>
              <a:rPr lang="en-US" altLang="zh-TW" sz="2800" dirty="0"/>
            </a:br>
            <a:endParaRPr lang="zh-TW" altLang="en-US" sz="2600" dirty="0">
              <a:solidFill>
                <a:srgbClr val="FFFFFF"/>
              </a:solidFill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75FCD005-AAFF-46FB-823E-F8572F63BD1A}"/>
              </a:ext>
            </a:extLst>
          </p:cNvPr>
          <p:cNvSpPr txBox="1"/>
          <p:nvPr/>
        </p:nvSpPr>
        <p:spPr>
          <a:xfrm>
            <a:off x="138920" y="131819"/>
            <a:ext cx="17235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rPr>
              <a:t>樣本外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5784F9D-EEA7-4482-99D0-8DA9D2AC8F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1772" y="1487272"/>
            <a:ext cx="6886575" cy="3457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6528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2285737-90EE-47DC-AC80-8AE156B11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1"/>
            <a:ext cx="4403709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57BDC17-F1B3-455F-BBF1-680AA1F25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5292" y="0"/>
            <a:ext cx="2436813" cy="6858001"/>
            <a:chOff x="1320800" y="0"/>
            <a:chExt cx="2436813" cy="6858001"/>
          </a:xfrm>
        </p:grpSpPr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64E2FA9A-FEF7-4501-B0EB-5E45EDD21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BC38192B-B4CB-47D4-A3B1-10010247F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96330E33-E171-4B0F-82B5-AF7230399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332B1723-69BF-42D7-B757-0FA059E15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F115D62D-1E96-48D1-A78D-D370A0BFB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91C2876A-169D-4822-A766-C00578C88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graphicFrame>
        <p:nvGraphicFramePr>
          <p:cNvPr id="5" name="內容版面配置區 2">
            <a:extLst>
              <a:ext uri="{FF2B5EF4-FFF2-40B4-BE49-F238E27FC236}">
                <a16:creationId xmlns:a16="http://schemas.microsoft.com/office/drawing/2014/main" id="{5ED9E0A9-3C1E-406C-A5B0-425F236D03C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83502155"/>
              </p:ext>
            </p:extLst>
          </p:nvPr>
        </p:nvGraphicFramePr>
        <p:xfrm>
          <a:off x="4674873" y="679361"/>
          <a:ext cx="7418389" cy="5105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751524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2A5316D-ED2F-4F89-B4B4-8D9240B1A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3C51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70473571-BE97-439A-9C32-A04167585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510" y="1487272"/>
            <a:ext cx="2743200" cy="27432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>
            <a:normAutofit fontScale="90000"/>
          </a:bodyPr>
          <a:lstStyle/>
          <a:p>
            <a:pPr algn="ctr"/>
            <a:b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b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總交易</a:t>
            </a:r>
            <a:br>
              <a:rPr lang="en-US" altLang="zh-TW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分析</a:t>
            </a:r>
            <a:b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br>
              <a:rPr lang="en-US" altLang="zh-TW" sz="2800" dirty="0"/>
            </a:br>
            <a:endParaRPr lang="zh-TW" altLang="en-US" sz="2600" dirty="0">
              <a:solidFill>
                <a:srgbClr val="FFFFFF"/>
              </a:solidFill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58AF40A0-1EF3-4406-A8C5-6BD3CF147E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4386" y="266035"/>
            <a:ext cx="8290392" cy="6021350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8C189517-9F5F-4749-9A96-8268A0720EE8}"/>
              </a:ext>
            </a:extLst>
          </p:cNvPr>
          <p:cNvSpPr txBox="1"/>
          <p:nvPr/>
        </p:nvSpPr>
        <p:spPr>
          <a:xfrm>
            <a:off x="138920" y="131819"/>
            <a:ext cx="17235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rPr>
              <a:t>樣本外</a:t>
            </a:r>
          </a:p>
        </p:txBody>
      </p:sp>
    </p:spTree>
    <p:extLst>
      <p:ext uri="{BB962C8B-B14F-4D97-AF65-F5344CB8AC3E}">
        <p14:creationId xmlns:p14="http://schemas.microsoft.com/office/powerpoint/2010/main" val="26576577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DD960EF-BCAE-43B5-93D0-F42F8C3502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043620" y="3968886"/>
            <a:ext cx="4645250" cy="2889114"/>
          </a:xfrm>
        </p:spPr>
        <p:txBody>
          <a:bodyPr anchor="b">
            <a:normAutofit/>
          </a:bodyPr>
          <a:lstStyle/>
          <a:p>
            <a:pPr algn="l"/>
            <a:r>
              <a:rPr lang="zh-TW" altLang="en-US" sz="4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第六組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B0D54BA5-3B6B-438A-A6E6-E1E76293CF4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54" r="5708" b="4"/>
          <a:stretch/>
        </p:blipFill>
        <p:spPr>
          <a:xfrm>
            <a:off x="20" y="10"/>
            <a:ext cx="6024134" cy="685799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F7B9E8C9-F177-46CF-9833-66BA771AF8F9}"/>
              </a:ext>
            </a:extLst>
          </p:cNvPr>
          <p:cNvSpPr txBox="1"/>
          <p:nvPr/>
        </p:nvSpPr>
        <p:spPr>
          <a:xfrm>
            <a:off x="6682234" y="598868"/>
            <a:ext cx="5388013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8800" dirty="0">
                <a:latin typeface="Blackadder ITC" panose="020B0604020202020204" pitchFamily="82" charset="0"/>
              </a:rPr>
              <a:t>Thank </a:t>
            </a:r>
            <a:r>
              <a:rPr lang="zh-TW" altLang="en-US" sz="8800" dirty="0">
                <a:latin typeface="Blackadder ITC" panose="020B0604020202020204" pitchFamily="82" charset="0"/>
              </a:rPr>
              <a:t>  </a:t>
            </a:r>
            <a:r>
              <a:rPr lang="en-US" altLang="zh-TW" sz="8800" dirty="0">
                <a:latin typeface="Blackadder ITC" panose="020B0604020202020204" pitchFamily="82" charset="0"/>
              </a:rPr>
              <a:t>you~</a:t>
            </a:r>
          </a:p>
          <a:p>
            <a:r>
              <a:rPr lang="en-US" altLang="zh-TW" sz="8800" dirty="0">
                <a:latin typeface="Blackadder ITC" panose="020B0604020202020204" pitchFamily="82" charset="0"/>
              </a:rPr>
              <a:t>Q&amp;A</a:t>
            </a:r>
            <a:endParaRPr lang="zh-TW" altLang="en-US" sz="8800" dirty="0">
              <a:latin typeface="Blackadder ITC" panose="020B0604020202020204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49244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937B01A-FECA-4153-A7A7-65A954B0D4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zh-TW" altLang="en-US" sz="2900" kern="1200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向量自回歸</a:t>
            </a:r>
            <a:br>
              <a:rPr lang="en-US" altLang="zh-TW" sz="2600" kern="1200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br>
              <a:rPr lang="en-US" altLang="zh-TW" sz="2600" kern="1200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2000" kern="1200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找出具有</a:t>
            </a:r>
            <a:br>
              <a:rPr lang="en-US" altLang="zh-TW" sz="2000" kern="1200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2000" kern="1200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領先歐元</a:t>
            </a:r>
            <a:r>
              <a:rPr lang="zh-TW" altLang="en-US" sz="2000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</a:t>
            </a:r>
            <a:r>
              <a:rPr lang="zh-TW" altLang="en-US" sz="2000" kern="1200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指標</a:t>
            </a:r>
            <a:br>
              <a:rPr lang="zh-TW" alt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endParaRPr lang="zh-TW" altLang="en-US" sz="26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122761C-3A49-4053-A91D-39A23F409D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348" r="-2" b="-2"/>
          <a:stretch/>
        </p:blipFill>
        <p:spPr>
          <a:xfrm>
            <a:off x="3977215" y="323197"/>
            <a:ext cx="6841038" cy="621160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63BF6429-8B11-4421-BC48-838E4CA35A54}"/>
              </a:ext>
            </a:extLst>
          </p:cNvPr>
          <p:cNvSpPr/>
          <p:nvPr/>
        </p:nvSpPr>
        <p:spPr>
          <a:xfrm>
            <a:off x="5406501" y="612559"/>
            <a:ext cx="941033" cy="50602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C7DF604F-EC21-4D3A-894B-8759BCCF364E}"/>
              </a:ext>
            </a:extLst>
          </p:cNvPr>
          <p:cNvSpPr txBox="1"/>
          <p:nvPr/>
        </p:nvSpPr>
        <p:spPr>
          <a:xfrm>
            <a:off x="5868139" y="186431"/>
            <a:ext cx="52555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</a:rPr>
              <a:t>接近</a:t>
            </a:r>
            <a:r>
              <a:rPr lang="en-US" altLang="zh-TW" dirty="0">
                <a:solidFill>
                  <a:srgbClr val="FF0000"/>
                </a:solidFill>
              </a:rPr>
              <a:t>Random walk(</a:t>
            </a:r>
            <a:r>
              <a:rPr lang="zh-TW" altLang="en-US" dirty="0">
                <a:solidFill>
                  <a:srgbClr val="FF0000"/>
                </a:solidFill>
              </a:rPr>
              <a:t>無法預測別人</a:t>
            </a:r>
            <a:r>
              <a:rPr lang="en-US" altLang="zh-TW" dirty="0">
                <a:solidFill>
                  <a:srgbClr val="FF0000"/>
                </a:solidFill>
              </a:rPr>
              <a:t>,</a:t>
            </a:r>
            <a:r>
              <a:rPr lang="zh-TW" altLang="en-US" dirty="0">
                <a:solidFill>
                  <a:srgbClr val="FF0000"/>
                </a:solidFill>
              </a:rPr>
              <a:t>也無法被預測</a:t>
            </a:r>
            <a:r>
              <a:rPr lang="en-US" altLang="zh-TW" dirty="0">
                <a:solidFill>
                  <a:srgbClr val="FF0000"/>
                </a:solidFill>
              </a:rPr>
              <a:t>)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1C0713D-B209-4B08-9B4B-6ACE25D2CF0C}"/>
              </a:ext>
            </a:extLst>
          </p:cNvPr>
          <p:cNvSpPr/>
          <p:nvPr/>
        </p:nvSpPr>
        <p:spPr>
          <a:xfrm>
            <a:off x="701768" y="241423"/>
            <a:ext cx="808235" cy="240065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96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1</a:t>
            </a:r>
          </a:p>
          <a:p>
            <a:pPr algn="ctr"/>
            <a:endParaRPr lang="zh-TW" altLang="en-US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8894296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937B01A-FECA-4153-A7A7-65A954B0D4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br>
              <a:rPr lang="en-US" altLang="zh-TW" sz="2600" kern="1200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3600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格蘭傑</a:t>
            </a:r>
            <a:br>
              <a:rPr lang="en-US" altLang="zh-TW" sz="3600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3600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因果檢驗</a:t>
            </a:r>
            <a:br>
              <a:rPr lang="zh-TW" altLang="en-US" sz="2600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br>
              <a:rPr lang="zh-TW" alt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endParaRPr lang="zh-TW" altLang="en-US" sz="26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圖片 5" descr="一張含有 螢幕擷取畫面 的圖片&#10;&#10;自動產生的描述">
            <a:extLst>
              <a:ext uri="{FF2B5EF4-FFF2-40B4-BE49-F238E27FC236}">
                <a16:creationId xmlns:a16="http://schemas.microsoft.com/office/drawing/2014/main" id="{6374A4EE-23A8-4F17-A567-CC670F58DC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9860" y="1561390"/>
            <a:ext cx="7905229" cy="373522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529D07A4-B419-4527-A8BB-28ED92675B8B}"/>
              </a:ext>
            </a:extLst>
          </p:cNvPr>
          <p:cNvSpPr/>
          <p:nvPr/>
        </p:nvSpPr>
        <p:spPr>
          <a:xfrm>
            <a:off x="6632262" y="3053919"/>
            <a:ext cx="4580235" cy="27520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B326764-82A1-477D-8CE4-C36931534C2F}"/>
              </a:ext>
            </a:extLst>
          </p:cNvPr>
          <p:cNvSpPr/>
          <p:nvPr/>
        </p:nvSpPr>
        <p:spPr>
          <a:xfrm>
            <a:off x="7430609" y="4384490"/>
            <a:ext cx="3781888" cy="20526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8F32C153-AE78-45F5-8490-D0BB7F6890C5}"/>
              </a:ext>
            </a:extLst>
          </p:cNvPr>
          <p:cNvSpPr/>
          <p:nvPr/>
        </p:nvSpPr>
        <p:spPr>
          <a:xfrm>
            <a:off x="951832" y="361061"/>
            <a:ext cx="184731" cy="240065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endParaRPr lang="en-US" altLang="zh-TW" sz="96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  <a:p>
            <a:pPr algn="ctr"/>
            <a:endParaRPr lang="zh-TW" altLang="en-US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15D0556A-15A1-4686-B9DD-7D8FE581CADE}"/>
              </a:ext>
            </a:extLst>
          </p:cNvPr>
          <p:cNvSpPr/>
          <p:nvPr/>
        </p:nvSpPr>
        <p:spPr>
          <a:xfrm>
            <a:off x="701768" y="241423"/>
            <a:ext cx="808235" cy="240065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96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1</a:t>
            </a:r>
          </a:p>
          <a:p>
            <a:pPr algn="ctr"/>
            <a:endParaRPr lang="zh-TW" altLang="en-US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3761430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937B01A-FECA-4153-A7A7-65A954B0D4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br>
              <a:rPr lang="en-US" altLang="zh-TW" sz="2600" kern="1200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2600" kern="1200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取</a:t>
            </a:r>
            <a:r>
              <a:rPr lang="en-US" altLang="zh-TW" sz="2600" kern="1200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:log</a:t>
            </a:r>
            <a:r>
              <a:rPr lang="zh-TW" altLang="en-US" sz="2600" kern="1200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以及</a:t>
            </a:r>
            <a:r>
              <a:rPr lang="zh-TW" altLang="en-US" sz="2600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一階差分</a:t>
            </a:r>
            <a:br>
              <a:rPr lang="zh-TW" altLang="en-US" sz="2600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2600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600" kern="1200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600" kern="1200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報酬率</a:t>
            </a:r>
            <a:r>
              <a:rPr lang="en-US" altLang="zh-TW" sz="2600" kern="1200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br>
              <a:rPr lang="en-US" altLang="zh-TW" sz="2600" kern="1200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br>
              <a:rPr lang="zh-TW" altLang="en-US" sz="2600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br>
              <a:rPr lang="zh-TW" alt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endParaRPr lang="zh-TW" altLang="en-US" sz="26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7F27F55B-D616-4CEC-BB9D-5A1C21D705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0260" y="238768"/>
            <a:ext cx="7068946" cy="6380464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EEEB3200-F1A1-42B4-B981-7E189C3701CF}"/>
              </a:ext>
            </a:extLst>
          </p:cNvPr>
          <p:cNvSpPr/>
          <p:nvPr/>
        </p:nvSpPr>
        <p:spPr>
          <a:xfrm>
            <a:off x="701768" y="241423"/>
            <a:ext cx="808235" cy="304698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9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2</a:t>
            </a:r>
          </a:p>
          <a:p>
            <a:pPr algn="ctr"/>
            <a:endParaRPr lang="en-US" altLang="zh-TW" sz="96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7113941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770B40D-5577-4702-85E8-3BD35857D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098" y="1396289"/>
            <a:ext cx="6387102" cy="1325563"/>
          </a:xfrm>
        </p:spPr>
        <p:txBody>
          <a:bodyPr>
            <a:normAutofit/>
          </a:bodyPr>
          <a:lstStyle/>
          <a:p>
            <a:r>
              <a:rPr lang="zh-TW" altLang="en-US" sz="2400" dirty="0"/>
              <a:t>假設冰棒銷售量會隨著氣溫增加而增加</a:t>
            </a:r>
            <a:br>
              <a:rPr lang="en-US" altLang="zh-TW" sz="2400" dirty="0"/>
            </a:br>
            <a:r>
              <a:rPr lang="zh-TW" altLang="en-US" sz="2400" dirty="0"/>
              <a:t>落後一天</a:t>
            </a:r>
            <a:r>
              <a:rPr lang="en-US" altLang="zh-TW" sz="2400" dirty="0"/>
              <a:t>(</a:t>
            </a:r>
            <a:r>
              <a:rPr lang="zh-TW" altLang="en-US" sz="2400" dirty="0"/>
              <a:t>今天溫度增加</a:t>
            </a:r>
            <a:r>
              <a:rPr lang="en-US" altLang="zh-TW" sz="2400" dirty="0"/>
              <a:t>,</a:t>
            </a:r>
            <a:r>
              <a:rPr lang="zh-TW" altLang="en-US" sz="2400" dirty="0"/>
              <a:t>明天冰棒銷量才增加</a:t>
            </a:r>
            <a:r>
              <a:rPr lang="en-US" altLang="zh-TW" sz="2400" dirty="0"/>
              <a:t>)</a:t>
            </a:r>
            <a:endParaRPr lang="zh-TW" altLang="en-US" sz="24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FF56086-7488-4179-974B-E4269F0D9E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5542" y="2871982"/>
            <a:ext cx="6382657" cy="3181684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endParaRPr lang="en-US" altLang="zh-TW" sz="1800" dirty="0"/>
          </a:p>
          <a:p>
            <a:r>
              <a:rPr lang="zh-TW" altLang="en-US" sz="2400" dirty="0"/>
              <a:t>第</a:t>
            </a:r>
            <a:r>
              <a:rPr lang="en-US" altLang="zh-TW" sz="2400" dirty="0"/>
              <a:t>1</a:t>
            </a:r>
            <a:r>
              <a:rPr lang="zh-TW" altLang="en-US" sz="2400" dirty="0"/>
              <a:t>個做的是溫度與冰棒總銷量的向量自回歸</a:t>
            </a:r>
            <a:endParaRPr lang="en-US" altLang="zh-TW" sz="2400" dirty="0"/>
          </a:p>
          <a:p>
            <a:endParaRPr lang="en-US" altLang="zh-TW" sz="2400" dirty="0"/>
          </a:p>
          <a:p>
            <a:r>
              <a:rPr lang="zh-TW" altLang="en-US" sz="2400" dirty="0"/>
              <a:t>第</a:t>
            </a:r>
            <a:r>
              <a:rPr lang="en-US" altLang="zh-TW" sz="2400" dirty="0"/>
              <a:t>2</a:t>
            </a:r>
            <a:r>
              <a:rPr lang="zh-TW" altLang="en-US" sz="2400" dirty="0"/>
              <a:t>個做的是溫度的增加量</a:t>
            </a:r>
            <a:r>
              <a:rPr lang="en-US" altLang="zh-TW" sz="2400" dirty="0"/>
              <a:t>(%)</a:t>
            </a:r>
            <a:r>
              <a:rPr lang="zh-TW" altLang="en-US" sz="2400" dirty="0"/>
              <a:t>與冰棒銷售量增加</a:t>
            </a:r>
            <a:r>
              <a:rPr lang="en-US" altLang="zh-TW" sz="2400" dirty="0"/>
              <a:t>(%)</a:t>
            </a:r>
            <a:r>
              <a:rPr lang="zh-TW" altLang="en-US" sz="2400" dirty="0"/>
              <a:t>的向量自回歸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2C6A2225-94AF-4BC4-98F4-77746E7B10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25108" y="1"/>
            <a:ext cx="4666892" cy="3612937"/>
          </a:xfrm>
          <a:custGeom>
            <a:avLst/>
            <a:gdLst>
              <a:gd name="connsiteX0" fmla="*/ 192227 w 4666892"/>
              <a:gd name="connsiteY0" fmla="*/ 0 h 3612937"/>
              <a:gd name="connsiteX1" fmla="*/ 4666892 w 4666892"/>
              <a:gd name="connsiteY1" fmla="*/ 0 h 3612937"/>
              <a:gd name="connsiteX2" fmla="*/ 4666892 w 4666892"/>
              <a:gd name="connsiteY2" fmla="*/ 2643684 h 3612937"/>
              <a:gd name="connsiteX3" fmla="*/ 4657487 w 4666892"/>
              <a:gd name="connsiteY3" fmla="*/ 2656262 h 3612937"/>
              <a:gd name="connsiteX4" fmla="*/ 2628900 w 4666892"/>
              <a:gd name="connsiteY4" fmla="*/ 3612937 h 3612937"/>
              <a:gd name="connsiteX5" fmla="*/ 0 w 4666892"/>
              <a:gd name="connsiteY5" fmla="*/ 984037 h 3612937"/>
              <a:gd name="connsiteX6" fmla="*/ 118190 w 4666892"/>
              <a:gd name="connsiteY6" fmla="*/ 202283 h 3612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66892" h="3612937">
                <a:moveTo>
                  <a:pt x="192227" y="0"/>
                </a:moveTo>
                <a:lnTo>
                  <a:pt x="4666892" y="0"/>
                </a:lnTo>
                <a:lnTo>
                  <a:pt x="4666892" y="2643684"/>
                </a:lnTo>
                <a:lnTo>
                  <a:pt x="4657487" y="2656262"/>
                </a:lnTo>
                <a:cubicBezTo>
                  <a:pt x="4175308" y="3240527"/>
                  <a:pt x="3445594" y="3612937"/>
                  <a:pt x="2628900" y="3612937"/>
                </a:cubicBezTo>
                <a:cubicBezTo>
                  <a:pt x="1176999" y="3612937"/>
                  <a:pt x="0" y="2435938"/>
                  <a:pt x="0" y="984037"/>
                </a:cubicBezTo>
                <a:cubicBezTo>
                  <a:pt x="0" y="711806"/>
                  <a:pt x="41379" y="449239"/>
                  <a:pt x="118190" y="20228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A2542948-00E2-4A66-B59B-ADC742F804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540" r="-2" b="-2"/>
          <a:stretch/>
        </p:blipFill>
        <p:spPr>
          <a:xfrm>
            <a:off x="7689829" y="10"/>
            <a:ext cx="4502173" cy="3448209"/>
          </a:xfrm>
          <a:custGeom>
            <a:avLst/>
            <a:gdLst>
              <a:gd name="connsiteX0" fmla="*/ 205627 w 4502173"/>
              <a:gd name="connsiteY0" fmla="*/ 0 h 3448219"/>
              <a:gd name="connsiteX1" fmla="*/ 4502173 w 4502173"/>
              <a:gd name="connsiteY1" fmla="*/ 0 h 3448219"/>
              <a:gd name="connsiteX2" fmla="*/ 4502173 w 4502173"/>
              <a:gd name="connsiteY2" fmla="*/ 2368934 h 3448219"/>
              <a:gd name="connsiteX3" fmla="*/ 4365663 w 4502173"/>
              <a:gd name="connsiteY3" fmla="*/ 2551486 h 3448219"/>
              <a:gd name="connsiteX4" fmla="*/ 2464181 w 4502173"/>
              <a:gd name="connsiteY4" fmla="*/ 3448219 h 3448219"/>
              <a:gd name="connsiteX5" fmla="*/ 0 w 4502173"/>
              <a:gd name="connsiteY5" fmla="*/ 984038 h 3448219"/>
              <a:gd name="connsiteX6" fmla="*/ 193648 w 4502173"/>
              <a:gd name="connsiteY6" fmla="*/ 24867 h 3448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02173" h="3448219">
                <a:moveTo>
                  <a:pt x="205627" y="0"/>
                </a:moveTo>
                <a:lnTo>
                  <a:pt x="4502173" y="0"/>
                </a:lnTo>
                <a:lnTo>
                  <a:pt x="4502173" y="2368934"/>
                </a:lnTo>
                <a:lnTo>
                  <a:pt x="4365663" y="2551486"/>
                </a:lnTo>
                <a:cubicBezTo>
                  <a:pt x="3913696" y="3099144"/>
                  <a:pt x="3229704" y="3448219"/>
                  <a:pt x="2464181" y="3448219"/>
                </a:cubicBezTo>
                <a:cubicBezTo>
                  <a:pt x="1103251" y="3448219"/>
                  <a:pt x="0" y="2344968"/>
                  <a:pt x="0" y="984038"/>
                </a:cubicBezTo>
                <a:cubicBezTo>
                  <a:pt x="0" y="643806"/>
                  <a:pt x="68954" y="319678"/>
                  <a:pt x="193648" y="24867"/>
                </a:cubicBezTo>
                <a:close/>
              </a:path>
            </a:pathLst>
          </a:custGeom>
        </p:spPr>
      </p:pic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648F5915-2CE1-4F74-88C5-D4366893D2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4737" y="3918051"/>
            <a:ext cx="3587263" cy="2939948"/>
          </a:xfrm>
          <a:custGeom>
            <a:avLst/>
            <a:gdLst>
              <a:gd name="connsiteX0" fmla="*/ 2070613 w 3587263"/>
              <a:gd name="connsiteY0" fmla="*/ 0 h 2939948"/>
              <a:gd name="connsiteX1" fmla="*/ 3534758 w 3587263"/>
              <a:gd name="connsiteY1" fmla="*/ 606469 h 2939948"/>
              <a:gd name="connsiteX2" fmla="*/ 3587263 w 3587263"/>
              <a:gd name="connsiteY2" fmla="*/ 664240 h 2939948"/>
              <a:gd name="connsiteX3" fmla="*/ 3587263 w 3587263"/>
              <a:gd name="connsiteY3" fmla="*/ 2939948 h 2939948"/>
              <a:gd name="connsiteX4" fmla="*/ 193241 w 3587263"/>
              <a:gd name="connsiteY4" fmla="*/ 2939948 h 2939948"/>
              <a:gd name="connsiteX5" fmla="*/ 162719 w 3587263"/>
              <a:gd name="connsiteY5" fmla="*/ 2876589 h 2939948"/>
              <a:gd name="connsiteX6" fmla="*/ 0 w 3587263"/>
              <a:gd name="connsiteY6" fmla="*/ 2070613 h 2939948"/>
              <a:gd name="connsiteX7" fmla="*/ 2070613 w 3587263"/>
              <a:gd name="connsiteY7" fmla="*/ 0 h 2939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87263" h="2939948">
                <a:moveTo>
                  <a:pt x="2070613" y="0"/>
                </a:moveTo>
                <a:cubicBezTo>
                  <a:pt x="2642397" y="0"/>
                  <a:pt x="3160050" y="231761"/>
                  <a:pt x="3534758" y="606469"/>
                </a:cubicBezTo>
                <a:lnTo>
                  <a:pt x="3587263" y="664240"/>
                </a:lnTo>
                <a:lnTo>
                  <a:pt x="3587263" y="2939948"/>
                </a:lnTo>
                <a:lnTo>
                  <a:pt x="193241" y="2939948"/>
                </a:lnTo>
                <a:lnTo>
                  <a:pt x="162719" y="2876589"/>
                </a:lnTo>
                <a:cubicBezTo>
                  <a:pt x="57940" y="2628865"/>
                  <a:pt x="0" y="2356505"/>
                  <a:pt x="0" y="2070613"/>
                </a:cubicBezTo>
                <a:cubicBezTo>
                  <a:pt x="0" y="927045"/>
                  <a:pt x="927045" y="0"/>
                  <a:pt x="2070613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3005ABC-E230-4618-A086-5091E93666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416" r="1" b="13724"/>
          <a:stretch/>
        </p:blipFill>
        <p:spPr>
          <a:xfrm>
            <a:off x="8768827" y="4082141"/>
            <a:ext cx="3423175" cy="2775859"/>
          </a:xfrm>
          <a:custGeom>
            <a:avLst/>
            <a:gdLst>
              <a:gd name="connsiteX0" fmla="*/ 1906524 w 3423175"/>
              <a:gd name="connsiteY0" fmla="*/ 0 h 2775859"/>
              <a:gd name="connsiteX1" fmla="*/ 3377691 w 3423175"/>
              <a:gd name="connsiteY1" fmla="*/ 693798 h 2775859"/>
              <a:gd name="connsiteX2" fmla="*/ 3423175 w 3423175"/>
              <a:gd name="connsiteY2" fmla="*/ 754624 h 2775859"/>
              <a:gd name="connsiteX3" fmla="*/ 3423175 w 3423175"/>
              <a:gd name="connsiteY3" fmla="*/ 2775859 h 2775859"/>
              <a:gd name="connsiteX4" fmla="*/ 211114 w 3423175"/>
              <a:gd name="connsiteY4" fmla="*/ 2775859 h 2775859"/>
              <a:gd name="connsiteX5" fmla="*/ 149824 w 3423175"/>
              <a:gd name="connsiteY5" fmla="*/ 2648629 h 2775859"/>
              <a:gd name="connsiteX6" fmla="*/ 0 w 3423175"/>
              <a:gd name="connsiteY6" fmla="*/ 1906524 h 2775859"/>
              <a:gd name="connsiteX7" fmla="*/ 1906524 w 3423175"/>
              <a:gd name="connsiteY7" fmla="*/ 0 h 2775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23175" h="2775859">
                <a:moveTo>
                  <a:pt x="1906524" y="0"/>
                </a:moveTo>
                <a:cubicBezTo>
                  <a:pt x="2498805" y="0"/>
                  <a:pt x="3028006" y="270078"/>
                  <a:pt x="3377691" y="693798"/>
                </a:cubicBezTo>
                <a:lnTo>
                  <a:pt x="3423175" y="754624"/>
                </a:lnTo>
                <a:lnTo>
                  <a:pt x="3423175" y="2775859"/>
                </a:lnTo>
                <a:lnTo>
                  <a:pt x="211114" y="2775859"/>
                </a:lnTo>
                <a:lnTo>
                  <a:pt x="149824" y="2648629"/>
                </a:lnTo>
                <a:cubicBezTo>
                  <a:pt x="53349" y="2420536"/>
                  <a:pt x="0" y="2169760"/>
                  <a:pt x="0" y="1906524"/>
                </a:cubicBezTo>
                <a:cubicBezTo>
                  <a:pt x="0" y="853580"/>
                  <a:pt x="853580" y="0"/>
                  <a:pt x="1906524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9750977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937B01A-FECA-4153-A7A7-65A954B0D4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br>
              <a:rPr lang="en-US" altLang="zh-TW" sz="2600" kern="1200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2800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格蘭傑</a:t>
            </a:r>
            <a:br>
              <a:rPr lang="en-US" altLang="zh-TW" sz="2800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2800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因果檢驗</a:t>
            </a:r>
            <a:br>
              <a:rPr lang="zh-TW" altLang="en-US" sz="2600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br>
              <a:rPr lang="zh-TW" alt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endParaRPr lang="zh-TW" altLang="en-US" sz="26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A6C945B-D97E-4BC5-B699-E03B9FA874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6762" y="1352550"/>
            <a:ext cx="6677025" cy="360045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13EB2C8A-E51C-4690-BADE-8101F14C4C41}"/>
              </a:ext>
            </a:extLst>
          </p:cNvPr>
          <p:cNvSpPr/>
          <p:nvPr/>
        </p:nvSpPr>
        <p:spPr>
          <a:xfrm>
            <a:off x="6800939" y="2627791"/>
            <a:ext cx="4056452" cy="24857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1B5F458-7ED6-40DD-8652-940D0F10DD4B}"/>
              </a:ext>
            </a:extLst>
          </p:cNvPr>
          <p:cNvSpPr/>
          <p:nvPr/>
        </p:nvSpPr>
        <p:spPr>
          <a:xfrm>
            <a:off x="6800939" y="4367814"/>
            <a:ext cx="4162984" cy="2130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F6A199E-FAC0-4CF5-A52B-9491794439CB}"/>
              </a:ext>
            </a:extLst>
          </p:cNvPr>
          <p:cNvSpPr/>
          <p:nvPr/>
        </p:nvSpPr>
        <p:spPr>
          <a:xfrm>
            <a:off x="701768" y="241423"/>
            <a:ext cx="808235" cy="304698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9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2</a:t>
            </a:r>
          </a:p>
          <a:p>
            <a:pPr algn="ctr"/>
            <a:endParaRPr lang="en-US" altLang="zh-TW" sz="96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4890962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937B01A-FECA-4153-A7A7-65A954B0D4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br>
              <a:rPr lang="en-US" altLang="zh-TW" sz="2600" kern="1200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2800" dirty="0" err="1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dfuller</a:t>
            </a:r>
            <a:br>
              <a:rPr lang="en-US" altLang="zh-TW" sz="2800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2800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檢定是否是</a:t>
            </a:r>
            <a:r>
              <a:rPr lang="en-US" altLang="zh-TW" sz="2800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random walk</a:t>
            </a:r>
            <a:br>
              <a:rPr lang="zh-TW" alt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endParaRPr lang="zh-TW" altLang="en-US" sz="26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F6A199E-FAC0-4CF5-A52B-9491794439CB}"/>
              </a:ext>
            </a:extLst>
          </p:cNvPr>
          <p:cNvSpPr/>
          <p:nvPr/>
        </p:nvSpPr>
        <p:spPr>
          <a:xfrm>
            <a:off x="1013520" y="241423"/>
            <a:ext cx="184731" cy="304698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endParaRPr lang="en-US" altLang="zh-TW" sz="96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pPr algn="ctr"/>
            <a:endParaRPr lang="en-US" altLang="zh-TW" sz="96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5277AAD1-21AC-47AB-A44C-C15B0E5F44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5874" y="792870"/>
            <a:ext cx="8110398" cy="5295381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434747F4-729A-4E6D-9221-854947A4E0E1}"/>
              </a:ext>
            </a:extLst>
          </p:cNvPr>
          <p:cNvSpPr/>
          <p:nvPr/>
        </p:nvSpPr>
        <p:spPr>
          <a:xfrm>
            <a:off x="3669654" y="2938444"/>
            <a:ext cx="5192466" cy="34996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36B5BED9-598E-4F09-BE08-40534AB35786}"/>
              </a:ext>
            </a:extLst>
          </p:cNvPr>
          <p:cNvSpPr/>
          <p:nvPr/>
        </p:nvSpPr>
        <p:spPr>
          <a:xfrm>
            <a:off x="3669654" y="5611427"/>
            <a:ext cx="5192466" cy="34996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56180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2F49655-4716-465C-8D82-823A3488BF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3668" y="803325"/>
            <a:ext cx="5314536" cy="1325563"/>
          </a:xfrm>
        </p:spPr>
        <p:txBody>
          <a:bodyPr>
            <a:norm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策略發想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E0D60ECE-8986-45DC-B7FE-EC7699B466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5438829" cy="5840278"/>
          </a:xfrm>
          <a:custGeom>
            <a:avLst/>
            <a:gdLst>
              <a:gd name="connsiteX0" fmla="*/ 0 w 5438829"/>
              <a:gd name="connsiteY0" fmla="*/ 0 h 5840278"/>
              <a:gd name="connsiteX1" fmla="*/ 4466700 w 5438829"/>
              <a:gd name="connsiteY1" fmla="*/ 0 h 5840278"/>
              <a:gd name="connsiteX2" fmla="*/ 4652178 w 5438829"/>
              <a:gd name="connsiteY2" fmla="*/ 204077 h 5840278"/>
              <a:gd name="connsiteX3" fmla="*/ 5438829 w 5438829"/>
              <a:gd name="connsiteY3" fmla="*/ 2395363 h 5840278"/>
              <a:gd name="connsiteX4" fmla="*/ 1993914 w 5438829"/>
              <a:gd name="connsiteY4" fmla="*/ 5840278 h 5840278"/>
              <a:gd name="connsiteX5" fmla="*/ 67829 w 5438829"/>
              <a:gd name="connsiteY5" fmla="*/ 5251941 h 5840278"/>
              <a:gd name="connsiteX6" fmla="*/ 0 w 5438829"/>
              <a:gd name="connsiteY6" fmla="*/ 5201220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38829" h="5840278">
                <a:moveTo>
                  <a:pt x="0" y="0"/>
                </a:moveTo>
                <a:lnTo>
                  <a:pt x="4466700" y="0"/>
                </a:lnTo>
                <a:lnTo>
                  <a:pt x="4652178" y="204077"/>
                </a:lnTo>
                <a:cubicBezTo>
                  <a:pt x="5143616" y="799562"/>
                  <a:pt x="5438829" y="1562987"/>
                  <a:pt x="5438829" y="2395363"/>
                </a:cubicBezTo>
                <a:cubicBezTo>
                  <a:pt x="5438829" y="4297937"/>
                  <a:pt x="3896488" y="5840278"/>
                  <a:pt x="1993914" y="5840278"/>
                </a:cubicBezTo>
                <a:cubicBezTo>
                  <a:pt x="1280449" y="5840278"/>
                  <a:pt x="617641" y="5623387"/>
                  <a:pt x="67829" y="5251941"/>
                </a:cubicBezTo>
                <a:lnTo>
                  <a:pt x="0" y="520122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96964194-5878-40D2-8EC0-DDC58387F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269134" cy="5654940"/>
          </a:xfrm>
          <a:custGeom>
            <a:avLst/>
            <a:gdLst>
              <a:gd name="connsiteX0" fmla="*/ 0 w 5269134"/>
              <a:gd name="connsiteY0" fmla="*/ 0 h 5654940"/>
              <a:gd name="connsiteX1" fmla="*/ 4227767 w 5269134"/>
              <a:gd name="connsiteY1" fmla="*/ 0 h 5654940"/>
              <a:gd name="connsiteX2" fmla="*/ 4312042 w 5269134"/>
              <a:gd name="connsiteY2" fmla="*/ 76595 h 5654940"/>
              <a:gd name="connsiteX3" fmla="*/ 5269134 w 5269134"/>
              <a:gd name="connsiteY3" fmla="*/ 2387221 h 5654940"/>
              <a:gd name="connsiteX4" fmla="*/ 2001415 w 5269134"/>
              <a:gd name="connsiteY4" fmla="*/ 5654940 h 5654940"/>
              <a:gd name="connsiteX5" fmla="*/ 198928 w 5269134"/>
              <a:gd name="connsiteY5" fmla="*/ 5113274 h 5654940"/>
              <a:gd name="connsiteX6" fmla="*/ 0 w 5269134"/>
              <a:gd name="connsiteY6" fmla="*/ 4969563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69134" h="5654940">
                <a:moveTo>
                  <a:pt x="0" y="0"/>
                </a:moveTo>
                <a:lnTo>
                  <a:pt x="4227767" y="0"/>
                </a:lnTo>
                <a:lnTo>
                  <a:pt x="4312042" y="76595"/>
                </a:lnTo>
                <a:cubicBezTo>
                  <a:pt x="4903383" y="667936"/>
                  <a:pt x="5269134" y="1484866"/>
                  <a:pt x="5269134" y="2387221"/>
                </a:cubicBezTo>
                <a:cubicBezTo>
                  <a:pt x="5269134" y="4191932"/>
                  <a:pt x="3806126" y="5654940"/>
                  <a:pt x="2001415" y="5654940"/>
                </a:cubicBezTo>
                <a:cubicBezTo>
                  <a:pt x="1335223" y="5654940"/>
                  <a:pt x="715593" y="5455584"/>
                  <a:pt x="198928" y="5113274"/>
                </a:cubicBezTo>
                <a:lnTo>
                  <a:pt x="0" y="496956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5289563B-48F8-42A6-A73C-C5B2D1BB96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1733" y="543135"/>
            <a:ext cx="3835488" cy="3835488"/>
          </a:xfrm>
          <a:prstGeom prst="rect">
            <a:avLst/>
          </a:prstGeom>
        </p:spPr>
      </p:pic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F141745-B7E9-4378-BA51-7E2F740184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563" y="2279018"/>
            <a:ext cx="5607648" cy="3375920"/>
          </a:xfrm>
        </p:spPr>
        <p:txBody>
          <a:bodyPr anchor="t">
            <a:norm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交叉比對後我們選出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AEXV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(Amsterdam Exchange Volatility Index)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德國兩年期公債殖利率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美國兩年期公債殖利率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以這三個指標嘗試寫策略</a:t>
            </a:r>
          </a:p>
        </p:txBody>
      </p:sp>
    </p:spTree>
    <p:extLst>
      <p:ext uri="{BB962C8B-B14F-4D97-AF65-F5344CB8AC3E}">
        <p14:creationId xmlns:p14="http://schemas.microsoft.com/office/powerpoint/2010/main" val="26609340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285</Words>
  <Application>Microsoft Office PowerPoint</Application>
  <PresentationFormat>寬螢幕</PresentationFormat>
  <Paragraphs>65</Paragraphs>
  <Slides>21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21</vt:i4>
      </vt:variant>
    </vt:vector>
  </HeadingPairs>
  <TitlesOfParts>
    <vt:vector size="29" baseType="lpstr">
      <vt:lpstr>Wingdings</vt:lpstr>
      <vt:lpstr>微軟正黑體</vt:lpstr>
      <vt:lpstr>新細明體</vt:lpstr>
      <vt:lpstr>Blackadder ITC</vt:lpstr>
      <vt:lpstr>Arial</vt:lpstr>
      <vt:lpstr>Calibri Light</vt:lpstr>
      <vt:lpstr>Calibri</vt:lpstr>
      <vt:lpstr>Office 佈景主題</vt:lpstr>
      <vt:lpstr>第六組</vt:lpstr>
      <vt:lpstr>PowerPoint 簡報</vt:lpstr>
      <vt:lpstr>向量自回歸  找出具有 領先歐元的指標 </vt:lpstr>
      <vt:lpstr> 格蘭傑 因果檢驗  </vt:lpstr>
      <vt:lpstr> 取:log以及一階差分  (報酬率)   </vt:lpstr>
      <vt:lpstr>假設冰棒銷售量會隨著氣溫增加而增加 落後一天(今天溫度增加,明天冰棒銷量才增加)</vt:lpstr>
      <vt:lpstr> 格蘭傑 因果檢驗  </vt:lpstr>
      <vt:lpstr> dfuller 檢定是否是random walk </vt:lpstr>
      <vt:lpstr>策略發想</vt:lpstr>
      <vt:lpstr>策略發想</vt:lpstr>
      <vt:lpstr>程式碼 </vt:lpstr>
      <vt:lpstr>最佳化  Z軸: 淨利/MDD </vt:lpstr>
      <vt:lpstr>  詳細權益 曲線  </vt:lpstr>
      <vt:lpstr>  策略績效總效果  </vt:lpstr>
      <vt:lpstr>  詳細權益 曲線  </vt:lpstr>
      <vt:lpstr>  多單詳細 權益曲線  </vt:lpstr>
      <vt:lpstr>  空單詳細 權益曲線  </vt:lpstr>
      <vt:lpstr>  策略績效總效果  </vt:lpstr>
      <vt:lpstr>  年週期分析  </vt:lpstr>
      <vt:lpstr>  總交易 分析  </vt:lpstr>
      <vt:lpstr>第六組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第六組</dc:title>
  <dc:creator>蝸牛學家</dc:creator>
  <cp:lastModifiedBy>user</cp:lastModifiedBy>
  <cp:revision>2</cp:revision>
  <dcterms:created xsi:type="dcterms:W3CDTF">2018-12-20T16:36:04Z</dcterms:created>
  <dcterms:modified xsi:type="dcterms:W3CDTF">2019-09-26T17:19:00Z</dcterms:modified>
</cp:coreProperties>
</file>